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5"/>
  </p:notesMasterIdLst>
  <p:sldIdLst>
    <p:sldId id="256" r:id="rId2"/>
    <p:sldId id="291" r:id="rId3"/>
    <p:sldId id="293" r:id="rId4"/>
    <p:sldId id="294" r:id="rId5"/>
    <p:sldId id="257" r:id="rId6"/>
    <p:sldId id="259" r:id="rId7"/>
    <p:sldId id="260" r:id="rId8"/>
    <p:sldId id="261" r:id="rId9"/>
    <p:sldId id="262" r:id="rId10"/>
    <p:sldId id="264" r:id="rId11"/>
    <p:sldId id="265" r:id="rId12"/>
    <p:sldId id="267" r:id="rId13"/>
    <p:sldId id="268" r:id="rId14"/>
    <p:sldId id="269" r:id="rId15"/>
    <p:sldId id="270" r:id="rId16"/>
    <p:sldId id="276" r:id="rId17"/>
    <p:sldId id="279" r:id="rId18"/>
    <p:sldId id="280" r:id="rId19"/>
    <p:sldId id="281" r:id="rId20"/>
    <p:sldId id="282" r:id="rId21"/>
    <p:sldId id="283" r:id="rId22"/>
    <p:sldId id="277" r:id="rId23"/>
    <p:sldId id="278" r:id="rId24"/>
    <p:sldId id="284" r:id="rId25"/>
    <p:sldId id="285" r:id="rId26"/>
    <p:sldId id="286" r:id="rId27"/>
    <p:sldId id="287" r:id="rId28"/>
    <p:sldId id="288" r:id="rId29"/>
    <p:sldId id="289" r:id="rId30"/>
    <p:sldId id="290" r:id="rId31"/>
    <p:sldId id="295" r:id="rId32"/>
    <p:sldId id="296" r:id="rId33"/>
    <p:sldId id="297" r:id="rId34"/>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244" autoAdjust="0"/>
    <p:restoredTop sz="90050" autoAdjust="0"/>
  </p:normalViewPr>
  <p:slideViewPr>
    <p:cSldViewPr>
      <p:cViewPr varScale="1">
        <p:scale>
          <a:sx n="65" d="100"/>
          <a:sy n="65" d="100"/>
        </p:scale>
        <p:origin x="-159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1E7F20A-DF34-4C9E-863D-273D07B11C88}" type="datetimeFigureOut">
              <a:rPr lang="en-US"/>
              <a:pPr>
                <a:defRPr/>
              </a:pPr>
              <a:t>2/11/2016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756B3C3-1130-452C-BF09-374FE1E20250}"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3F455F-5D60-44C2-93ED-BDF731985762}" type="slidenum">
              <a:rPr lang="en-IN"/>
              <a:pPr/>
              <a:t>29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CF8FF0B9-AD80-495B-951A-EC360BAC644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DC5C388-4620-478A-A83B-2848FFD0099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2DB7DFA0-4877-4BEC-8BE3-98E10D475AD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1EC35DC-4FDF-40CA-80EC-BDD0008AA99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D61E966-C9DC-44B6-9D0D-0343536E4C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9C9FB22-5B96-4D7B-BEC8-1B9E23AFAC3E}"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0DC1277B-650A-4D3E-A23A-795A9771E7C7}"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79384C6-3D62-4C89-BA40-4E277CB9116B}"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85B1FF38-58E0-42EB-A28D-FD9F704E66E7}"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CECB287C-6170-4394-AFE8-905099258CC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B2011AF9-3FDA-4BCE-A7A0-E90C685C9C30}"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4C27448B-E63B-4573-A13D-5E15E63FF010}"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sz="2400"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srcRect/>
          <a:stretch>
            <a:fillRect/>
          </a:stretch>
        </p:blipFill>
        <p:spPr bwMode="auto">
          <a:xfrm>
            <a:off x="1524000" y="0"/>
            <a:ext cx="6553200" cy="3733800"/>
          </a:xfrm>
          <a:prstGeom prst="rect">
            <a:avLst/>
          </a:prstGeom>
          <a:noFill/>
          <a:ln w="9525">
            <a:noFill/>
            <a:miter lim="800000"/>
            <a:headEnd/>
            <a:tailEnd/>
          </a:ln>
        </p:spPr>
      </p:pic>
      <p:sp>
        <p:nvSpPr>
          <p:cNvPr id="2" name="Rectangle 2"/>
          <p:cNvSpPr>
            <a:spLocks noGrp="1" noChangeArrowheads="1"/>
          </p:cNvSpPr>
          <p:nvPr>
            <p:ph type="ctrTitle" idx="4294967295"/>
          </p:nvPr>
        </p:nvSpPr>
        <p:spPr>
          <a:xfrm>
            <a:off x="228600" y="5257800"/>
            <a:ext cx="8610600" cy="555625"/>
          </a:xfrm>
        </p:spPr>
        <p:txBody>
          <a:bodyPr>
            <a:normAutofit fontScale="90000"/>
          </a:bodyPr>
          <a:lstStyle/>
          <a:p>
            <a:pPr algn="ctr" eaLnBrk="1" fontAlgn="auto" hangingPunct="1">
              <a:spcAft>
                <a:spcPts val="0"/>
              </a:spcAft>
              <a:defRPr/>
            </a:pPr>
            <a:r>
              <a:rPr lang="en-IN" sz="5300" dirty="0"/>
              <a:t/>
            </a:r>
            <a:br>
              <a:rPr lang="en-IN" sz="5300" dirty="0"/>
            </a:br>
            <a:r>
              <a:rPr lang="en-IN" sz="5300" b="1" dirty="0" smtClean="0"/>
              <a:t>SEBI (Listing Obligations &amp; </a:t>
            </a:r>
            <a:r>
              <a:rPr lang="en-IN" sz="5300" b="1" dirty="0"/>
              <a:t>Disclosure </a:t>
            </a:r>
            <a:r>
              <a:rPr lang="en-IN" sz="5300" b="1" dirty="0" smtClean="0"/>
              <a:t>Requirements )</a:t>
            </a:r>
            <a:r>
              <a:rPr lang="en-IN" sz="5300" b="1" dirty="0"/>
              <a:t> Regulations, 2015</a:t>
            </a:r>
            <a:r>
              <a:rPr lang="en-IN" sz="5400" dirty="0"/>
              <a:t/>
            </a:r>
            <a:br>
              <a:rPr lang="en-IN" sz="5400" dirty="0"/>
            </a:br>
            <a:r>
              <a:rPr lang="en-IN" sz="5400" dirty="0"/>
              <a:t/>
            </a:r>
            <a:br>
              <a:rPr lang="en-IN" sz="5400" dirty="0"/>
            </a:br>
            <a:endParaRPr lang="en-US" sz="5400" i="1" u="sn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49" name="Group 41"/>
          <p:cNvGraphicFramePr>
            <a:graphicFrameLocks noGrp="1"/>
          </p:cNvGraphicFramePr>
          <p:nvPr>
            <p:ph idx="4294967295"/>
          </p:nvPr>
        </p:nvGraphicFramePr>
        <p:xfrm>
          <a:off x="228600" y="381000"/>
          <a:ext cx="8229600" cy="5973763"/>
        </p:xfrm>
        <a:graphic>
          <a:graphicData uri="http://schemas.openxmlformats.org/drawingml/2006/table">
            <a:tbl>
              <a:tblPr/>
              <a:tblGrid>
                <a:gridCol w="2743200"/>
                <a:gridCol w="2743200"/>
                <a:gridCol w="2743200"/>
              </a:tblGrid>
              <a:tr h="33804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41(III)(a)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Give prior intimation to SE of the date and purpose of meetings of the Board or Committee in which the financial results will be considered at least 7 clear calendar days prior to the meeting (excluding the date of the intimation and date of the meeting).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29(1)(a) &amp; proviso to 29(2)</a:t>
                      </a:r>
                      <a:r>
                        <a:rPr kumimoji="0" lang="en-US" sz="2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Give prior intimation to SE about the BM in which financial results viz. quarterly, half yearly, or annual, as the case may be, is due to be considered at </a:t>
                      </a:r>
                      <a:r>
                        <a:rPr kumimoji="0" lang="en-US" sz="1400" b="0" i="1" u="none" strike="noStrike" cap="none" normalizeH="0" baseline="0" dirty="0" smtClean="0">
                          <a:ln>
                            <a:noFill/>
                          </a:ln>
                          <a:solidFill>
                            <a:schemeClr val="tx1"/>
                          </a:solidFill>
                          <a:effectLst/>
                          <a:latin typeface="Arial" charset="0"/>
                        </a:rPr>
                        <a:t>least 5 days in advance</a:t>
                      </a:r>
                      <a:r>
                        <a:rPr kumimoji="0" lang="en-US" sz="1400" b="0" i="0" u="none" strike="noStrike" cap="none" normalizeH="0" baseline="0" dirty="0" smtClean="0">
                          <a:ln>
                            <a:noFill/>
                          </a:ln>
                          <a:solidFill>
                            <a:schemeClr val="tx1"/>
                          </a:solidFill>
                          <a:effectLst/>
                          <a:latin typeface="Arial" charset="0"/>
                        </a:rPr>
                        <a:t> (excluding the date of the intimation and date of the meeting).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5 days notice is required instead of 7 days.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933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41(III)(b)</a:t>
                      </a:r>
                      <a:r>
                        <a:rPr kumimoji="0" lang="en-US" sz="28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Publish notice in newspaper simultanoeusly with the submission of the same to the SE.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47(1)(a)</a:t>
                      </a:r>
                      <a:r>
                        <a:rPr kumimoji="0" lang="en-US" sz="28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Publish notice in newspaper simultanoeusly with the submission of the same to the 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Means </a:t>
                      </a:r>
                      <a:r>
                        <a:rPr kumimoji="0" lang="en-US" sz="1600" b="1" i="0" u="none" strike="noStrike" cap="none" normalizeH="0" baseline="0" dirty="0" err="1" smtClean="0">
                          <a:ln>
                            <a:noFill/>
                          </a:ln>
                          <a:solidFill>
                            <a:schemeClr val="tx1"/>
                          </a:solidFill>
                          <a:effectLst/>
                          <a:latin typeface="Arial" charset="0"/>
                        </a:rPr>
                        <a:t>atleast</a:t>
                      </a:r>
                      <a:r>
                        <a:rPr kumimoji="0" lang="en-US" sz="1600" b="1" i="0" u="none" strike="noStrike" cap="none" normalizeH="0" baseline="0" dirty="0" smtClean="0">
                          <a:ln>
                            <a:noFill/>
                          </a:ln>
                          <a:solidFill>
                            <a:schemeClr val="tx1"/>
                          </a:solidFill>
                          <a:effectLst/>
                          <a:latin typeface="Arial" charset="0"/>
                        </a:rPr>
                        <a:t> 5 days before the board meeting instead of 7 days.</a:t>
                      </a:r>
                      <a:r>
                        <a:rPr kumimoji="0" lang="en-US" sz="1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69" name="Group 37"/>
          <p:cNvGraphicFramePr>
            <a:graphicFrameLocks noGrp="1"/>
          </p:cNvGraphicFramePr>
          <p:nvPr>
            <p:ph idx="4294967295"/>
          </p:nvPr>
        </p:nvGraphicFramePr>
        <p:xfrm>
          <a:off x="228600" y="304800"/>
          <a:ext cx="8077200" cy="3548063"/>
        </p:xfrm>
        <a:graphic>
          <a:graphicData uri="http://schemas.openxmlformats.org/drawingml/2006/table">
            <a:tbl>
              <a:tblPr/>
              <a:tblGrid>
                <a:gridCol w="3276600"/>
                <a:gridCol w="2856089"/>
                <a:gridCol w="1944511"/>
              </a:tblGrid>
              <a:tr h="3548063">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47(c)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Ensure that the RTA and/or the In-house Share Transfer facility, as the case may be, produces a certificate from a PCS within 1 month of the end of each half of the financial year, certifying that all certificates have been issued within 15 days of the date of lodgment for transfer, sub-division, consolidation, renewal, exchange or endorsement of calls/allotment monies and a copy of the same shall be made available to the SE within 24 hours of the receipt of the certificate by the Company. </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40(9)&amp;(10)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Ensure that the share transfer agent and/or the in-house share transfer facility, as the case may be, produces a certificate from a practicing company secretary within 1 month of the end of each half of the financial year, certifying that all certificates have been issued </a:t>
                      </a:r>
                      <a:r>
                        <a:rPr kumimoji="0" lang="en-US" sz="1400" b="0" i="1" u="none" strike="noStrike" cap="none" normalizeH="0" baseline="0" dirty="0" smtClean="0">
                          <a:ln>
                            <a:noFill/>
                          </a:ln>
                          <a:solidFill>
                            <a:schemeClr val="tx1"/>
                          </a:solidFill>
                          <a:effectLst/>
                          <a:latin typeface="Arial" charset="0"/>
                        </a:rPr>
                        <a:t>within 30 days of the date of </a:t>
                      </a:r>
                      <a:r>
                        <a:rPr kumimoji="0" lang="en-US" sz="1400" b="0" i="1" u="none" strike="noStrike" cap="none" normalizeH="0" baseline="0" dirty="0" err="1" smtClean="0">
                          <a:ln>
                            <a:noFill/>
                          </a:ln>
                          <a:solidFill>
                            <a:schemeClr val="tx1"/>
                          </a:solidFill>
                          <a:effectLst/>
                          <a:latin typeface="Arial" charset="0"/>
                        </a:rPr>
                        <a:t>lodgement</a:t>
                      </a:r>
                      <a:r>
                        <a:rPr kumimoji="0" lang="en-US" sz="1400" b="0" i="1" u="none" strike="noStrike" cap="none" normalizeH="0" baseline="0" dirty="0" smtClean="0">
                          <a:ln>
                            <a:noFill/>
                          </a:ln>
                          <a:solidFill>
                            <a:schemeClr val="tx1"/>
                          </a:solidFill>
                          <a:effectLst/>
                          <a:latin typeface="Arial" charset="0"/>
                        </a:rPr>
                        <a:t> </a:t>
                      </a:r>
                      <a:r>
                        <a:rPr kumimoji="0" lang="en-US" sz="1400" b="0" i="0" u="none" strike="noStrike" cap="none" normalizeH="0" baseline="0" dirty="0" smtClean="0">
                          <a:ln>
                            <a:noFill/>
                          </a:ln>
                          <a:solidFill>
                            <a:schemeClr val="tx1"/>
                          </a:solidFill>
                          <a:effectLst/>
                          <a:latin typeface="Arial" charset="0"/>
                        </a:rPr>
                        <a:t>for transfer, sub-division, consolidation, renewal, exchange or endorsement of calls/allotment monies and ensure that </a:t>
                      </a:r>
                      <a:r>
                        <a:rPr kumimoji="0" lang="en-US" sz="1400" b="0" i="1" u="none" strike="noStrike" cap="none" normalizeH="0" baseline="0" dirty="0" smtClean="0">
                          <a:ln>
                            <a:noFill/>
                          </a:ln>
                          <a:solidFill>
                            <a:schemeClr val="tx1"/>
                          </a:solidFill>
                          <a:effectLst/>
                          <a:latin typeface="Arial" charset="0"/>
                        </a:rPr>
                        <a:t>certificate be filed with the SE simultaneously</a:t>
                      </a:r>
                      <a:r>
                        <a:rPr kumimoji="0" lang="en-US" sz="1400" b="0" i="0" u="none" strike="noStrike" cap="none" normalizeH="0" baseline="0" dirty="0" smtClean="0">
                          <a:ln>
                            <a:noFill/>
                          </a:ln>
                          <a:solidFill>
                            <a:schemeClr val="tx1"/>
                          </a:solidFill>
                          <a:effectLst/>
                          <a:latin typeface="Arial"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r>
                        <a:rPr kumimoji="0" lang="en-US" sz="1600" b="1" i="0" u="none" strike="noStrike" cap="none" normalizeH="0" baseline="0" dirty="0" smtClean="0">
                          <a:ln>
                            <a:noFill/>
                          </a:ln>
                          <a:solidFill>
                            <a:schemeClr val="tx1"/>
                          </a:solidFill>
                          <a:effectLst/>
                          <a:latin typeface="Arial" charset="0"/>
                        </a:rPr>
                        <a:t>Time limit for submission of the certificate increased from 15 to 30 days  Earlier certificate was to be filed within 24 hours of its receipt, now it is to be filed immediately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 name="Table 1"/>
          <p:cNvGraphicFramePr>
            <a:graphicFrameLocks noGrp="1"/>
          </p:cNvGraphicFramePr>
          <p:nvPr/>
        </p:nvGraphicFramePr>
        <p:xfrm>
          <a:off x="228600" y="4114800"/>
          <a:ext cx="8077200" cy="1949450"/>
        </p:xfrm>
        <a:graphic>
          <a:graphicData uri="http://schemas.openxmlformats.org/drawingml/2006/table">
            <a:tbl>
              <a:tblPr/>
              <a:tblGrid>
                <a:gridCol w="3352800"/>
                <a:gridCol w="2705100"/>
                <a:gridCol w="2019300"/>
              </a:tblGrid>
              <a:tr h="1949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49(IX)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The CEO or the MD or manager or in their absence, a WTD appointed in terms of Companies Act, 2013 and the CFO shall provide the compliance certificate to the </a:t>
                      </a:r>
                      <a:r>
                        <a:rPr kumimoji="0" lang="en-US" sz="1400" b="0" i="0" u="none" strike="noStrike" kern="1200" cap="none" normalizeH="0" baseline="0" dirty="0" err="1" smtClean="0">
                          <a:ln>
                            <a:noFill/>
                          </a:ln>
                          <a:solidFill>
                            <a:schemeClr val="tx1"/>
                          </a:solidFill>
                          <a:effectLst/>
                          <a:latin typeface="Arial" charset="0"/>
                          <a:ea typeface="+mn-ea"/>
                          <a:cs typeface="+mn-cs"/>
                        </a:rPr>
                        <a:t>BoDs</a:t>
                      </a:r>
                      <a:r>
                        <a:rPr kumimoji="0" lang="en-US" sz="1400" b="0" i="0" u="none" strike="noStrike" kern="1200" cap="none" normalizeH="0" baseline="0" dirty="0" smtClean="0">
                          <a:ln>
                            <a:noFill/>
                          </a:ln>
                          <a:solidFill>
                            <a:schemeClr val="tx1"/>
                          </a:solidFill>
                          <a:effectLst/>
                          <a:latin typeface="Arial" charset="0"/>
                          <a:ea typeface="+mn-ea"/>
                          <a:cs typeface="+mn-cs"/>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17(8)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The CEO and the CFO shall provide the compliance certificate to the </a:t>
                      </a:r>
                      <a:r>
                        <a:rPr kumimoji="0" lang="en-US" sz="1400" b="0" i="0" u="none" strike="noStrike" cap="none" normalizeH="0" baseline="0" dirty="0" err="1" smtClean="0">
                          <a:ln>
                            <a:noFill/>
                          </a:ln>
                          <a:solidFill>
                            <a:schemeClr val="tx1"/>
                          </a:solidFill>
                          <a:effectLst/>
                          <a:latin typeface="Arial" charset="0"/>
                        </a:rPr>
                        <a:t>BoDs</a:t>
                      </a:r>
                      <a:r>
                        <a:rPr kumimoji="0" lang="en-US" sz="1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“MD or manager or in their absence, a WTD” has been deleted.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152400"/>
            <a:ext cx="8001000" cy="334962"/>
          </a:xfrm>
        </p:spPr>
        <p:txBody>
          <a:bodyPr/>
          <a:lstStyle/>
          <a:p>
            <a:pPr algn="ctr" eaLnBrk="1" fontAlgn="auto" hangingPunct="1">
              <a:spcAft>
                <a:spcPts val="0"/>
              </a:spcAft>
              <a:defRPr/>
            </a:pPr>
            <a:r>
              <a:rPr lang="en-US" sz="1800" dirty="0" smtClean="0"/>
              <a:t> </a:t>
            </a:r>
            <a:r>
              <a:rPr lang="en-US" sz="1800" b="1" dirty="0" smtClean="0">
                <a:latin typeface="Arial Black" pitchFamily="34" charset="0"/>
              </a:rPr>
              <a:t>Important New Features of the Regulation</a:t>
            </a:r>
          </a:p>
        </p:txBody>
      </p:sp>
      <p:graphicFrame>
        <p:nvGraphicFramePr>
          <p:cNvPr id="20518" name="Group 38"/>
          <p:cNvGraphicFramePr>
            <a:graphicFrameLocks noGrp="1"/>
          </p:cNvGraphicFramePr>
          <p:nvPr>
            <p:ph type="tbl" idx="4294967295"/>
          </p:nvPr>
        </p:nvGraphicFramePr>
        <p:xfrm>
          <a:off x="228600" y="551891"/>
          <a:ext cx="8229600" cy="6123229"/>
        </p:xfrm>
        <a:graphic>
          <a:graphicData uri="http://schemas.openxmlformats.org/drawingml/2006/table">
            <a:tbl>
              <a:tblPr/>
              <a:tblGrid>
                <a:gridCol w="1524000"/>
                <a:gridCol w="6705600"/>
              </a:tblGrid>
              <a:tr h="3188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REGULATION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PARTICULARS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6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mn-cs"/>
                        </a:rPr>
                        <a:t> Company require to appoint Qualified CS as company secretary, responsible for ensuring compliance with applicable laws, monitoring grievance </a:t>
                      </a:r>
                      <a:r>
                        <a:rPr kumimoji="0" lang="en-US" sz="1400" b="1" i="0" u="none" strike="noStrike" kern="1200" cap="none" normalizeH="0" baseline="0" dirty="0" err="1" smtClean="0">
                          <a:ln>
                            <a:noFill/>
                          </a:ln>
                          <a:solidFill>
                            <a:schemeClr val="tx1"/>
                          </a:solidFill>
                          <a:effectLst/>
                          <a:latin typeface="Arial" charset="0"/>
                          <a:ea typeface="+mn-ea"/>
                          <a:cs typeface="+mn-cs"/>
                        </a:rPr>
                        <a:t>redressal</a:t>
                      </a:r>
                      <a:r>
                        <a:rPr kumimoji="0" lang="en-US" sz="1400" b="1" i="0" u="none" strike="noStrike" kern="1200" cap="none" normalizeH="0" baseline="0" dirty="0" smtClean="0">
                          <a:ln>
                            <a:noFill/>
                          </a:ln>
                          <a:solidFill>
                            <a:schemeClr val="tx1"/>
                          </a:solidFill>
                          <a:effectLst/>
                          <a:latin typeface="Arial" charset="0"/>
                          <a:ea typeface="+mn-ea"/>
                          <a:cs typeface="+mn-cs"/>
                        </a:rPr>
                        <a:t>. (Obligation has been defined)</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13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mn-cs"/>
                        </a:rPr>
                        <a:t>Submit a compliance certificate to the exchange, duly signed by both the compliance officer of the listed entity and the </a:t>
                      </a:r>
                      <a:r>
                        <a:rPr kumimoji="0" lang="en-US" sz="1400" b="1" i="0" u="none" strike="noStrike" kern="1200" cap="none" normalizeH="0" baseline="0" dirty="0" err="1" smtClean="0">
                          <a:ln>
                            <a:noFill/>
                          </a:ln>
                          <a:solidFill>
                            <a:schemeClr val="tx1"/>
                          </a:solidFill>
                          <a:effectLst/>
                          <a:latin typeface="Arial" charset="0"/>
                          <a:ea typeface="+mn-ea"/>
                          <a:cs typeface="+mn-cs"/>
                        </a:rPr>
                        <a:t>authorised</a:t>
                      </a:r>
                      <a:r>
                        <a:rPr kumimoji="0" lang="en-US" sz="1400" b="1" i="0" u="none" strike="noStrike" kern="1200" cap="none" normalizeH="0" baseline="0" dirty="0" smtClean="0">
                          <a:ln>
                            <a:noFill/>
                          </a:ln>
                          <a:solidFill>
                            <a:schemeClr val="tx1"/>
                          </a:solidFill>
                          <a:effectLst/>
                          <a:latin typeface="Arial" charset="0"/>
                          <a:ea typeface="+mn-ea"/>
                          <a:cs typeface="+mn-cs"/>
                        </a:rPr>
                        <a:t> representative of the share transfer agent, wherever applicable, within one month of end of each half of the financial year, certifying compliance with the requirements of sub- regulation (2). </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89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Have a policy for preservation of documents, approved by its board of directors, classifying them in at least two categories as follows-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documents whose preservation shall be permanent in nature;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b)    documents with preservation period of not less than eight years after completion of the relevant transactions: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Provided that the listed entity may keep documents specified in clauses (a) and (b) in electronic mode</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0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mn-cs"/>
                        </a:rPr>
                        <a:t>Company shall make the fillings on electronic platform as specified by SE &amp; sufficient infrastructure has to be in place for the same.</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670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mn-cs"/>
                        </a:rPr>
                        <a:t>Mandatory SCORES registration and quarterly submission of Investor complaint status report within 21 days of end of quarter to SE, said statement to be placed before BOD .</a:t>
                      </a:r>
                      <a:r>
                        <a:rPr kumimoji="0" lang="en-US" sz="1400" b="1" i="0" u="none" strike="noStrike" cap="none" normalizeH="0" baseline="0" dirty="0" smtClean="0">
                          <a:ln>
                            <a:noFill/>
                          </a:ln>
                          <a:solidFill>
                            <a:schemeClr val="tx1"/>
                          </a:solidFill>
                          <a:effectLst/>
                          <a:latin typeface="Arial" charset="0"/>
                        </a:rPr>
                        <a:t> File with the SE on a quarterly basis, within 21 days from the end of each quarter, a statement giving the number of investor complaints pending at the beginning of the quarter, those received during the quarter, disposed of during the quarter and those remaining unresolved at the end of the quarter.</a:t>
                      </a:r>
                      <a:r>
                        <a:rPr kumimoji="0" lang="en-US" sz="1400" b="0" i="0" u="none" strike="noStrike" cap="none" normalizeH="0" baseline="0" dirty="0" smtClean="0">
                          <a:ln>
                            <a:noFill/>
                          </a:ln>
                          <a:solidFill>
                            <a:schemeClr val="tx1"/>
                          </a:solidFill>
                          <a:effectLst/>
                          <a:latin typeface="Arial" charset="0"/>
                        </a:rPr>
                        <a:t> </a:t>
                      </a: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36" name="Group 32"/>
          <p:cNvGraphicFramePr>
            <a:graphicFrameLocks noGrp="1"/>
          </p:cNvGraphicFramePr>
          <p:nvPr>
            <p:ph idx="4294967295"/>
          </p:nvPr>
        </p:nvGraphicFramePr>
        <p:xfrm>
          <a:off x="152400" y="431790"/>
          <a:ext cx="8305800" cy="6251887"/>
        </p:xfrm>
        <a:graphic>
          <a:graphicData uri="http://schemas.openxmlformats.org/drawingml/2006/table">
            <a:tbl>
              <a:tblPr/>
              <a:tblGrid>
                <a:gridCol w="1371600"/>
                <a:gridCol w="6934200"/>
              </a:tblGrid>
              <a:tr h="2504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12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Use any of the electronic mode of payment facility approved by the Reserve Bank of India, in the manner specified in Schedule I, for the payment of the following: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dividends;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(b) interest;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 redemption or repayment amounts: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Provided that where it is not possible to use electronic mode of payment, ‘payable-at-par’ warrants or </a:t>
                      </a:r>
                      <a:r>
                        <a:rPr kumimoji="0" lang="en-US" sz="1400" b="1" i="0" u="none" strike="noStrike" cap="none" normalizeH="0" baseline="0" dirty="0" err="1" smtClean="0">
                          <a:ln>
                            <a:noFill/>
                          </a:ln>
                          <a:solidFill>
                            <a:schemeClr val="tx1"/>
                          </a:solidFill>
                          <a:effectLst/>
                          <a:latin typeface="Arial" charset="0"/>
                        </a:rPr>
                        <a:t>cheques</a:t>
                      </a:r>
                      <a:r>
                        <a:rPr kumimoji="0" lang="en-US" sz="1400" b="1" i="0" u="none" strike="noStrike" cap="none" normalizeH="0" baseline="0" dirty="0" smtClean="0">
                          <a:ln>
                            <a:noFill/>
                          </a:ln>
                          <a:solidFill>
                            <a:schemeClr val="tx1"/>
                          </a:solidFill>
                          <a:effectLst/>
                          <a:latin typeface="Arial" charset="0"/>
                        </a:rPr>
                        <a:t> may be issued: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Provided further that where the amount payable as dividend exceeds one thousand and five hundred rupees, the ‘payable-at-par’ warrants or </a:t>
                      </a:r>
                      <a:r>
                        <a:rPr kumimoji="0" lang="en-US" sz="1400" b="1" i="0" u="none" strike="noStrike" cap="none" normalizeH="0" baseline="0" dirty="0" err="1" smtClean="0">
                          <a:ln>
                            <a:noFill/>
                          </a:ln>
                          <a:solidFill>
                            <a:schemeClr val="tx1"/>
                          </a:solidFill>
                          <a:effectLst/>
                          <a:latin typeface="Arial" charset="0"/>
                        </a:rPr>
                        <a:t>cheques</a:t>
                      </a:r>
                      <a:r>
                        <a:rPr kumimoji="0" lang="en-US" sz="1400" b="1" i="0" u="none" strike="noStrike" cap="none" normalizeH="0" baseline="0" dirty="0" smtClean="0">
                          <a:ln>
                            <a:noFill/>
                          </a:ln>
                          <a:solidFill>
                            <a:schemeClr val="tx1"/>
                          </a:solidFill>
                          <a:effectLst/>
                          <a:latin typeface="Arial" charset="0"/>
                        </a:rPr>
                        <a:t> shall be sent by speed post.</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mn-cs"/>
                        </a:rPr>
                        <a:t>Material Subsidiary definition includes  all subsidiary which are material (done away with the concept of material unlisted Indian subsidiary)</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Arial" charset="0"/>
                          <a:ea typeface="+mn-ea"/>
                          <a:cs typeface="+mn-cs"/>
                        </a:rPr>
                        <a:t> In-principle Approval not required for allotment of shares pursuant to scheme where company has obtained NOC from the Exchange for scheme of arrangement.</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54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Submit to the SE an Annual Information Memorandum in the manner specified by the Board from time to time.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5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Arial" charset="0"/>
                          <a:ea typeface="+mn-ea"/>
                          <a:cs typeface="+mn-cs"/>
                        </a:rPr>
                        <a:t>Annual Book closure requirement is done away with. Company has to fix the RD (BC is optional). 5 working days gap between BM and 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77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lgn="just">
                        <a:buFont typeface="Wingdings" panose="05000000000000000000" pitchFamily="2" charset="2"/>
                        <a:buNone/>
                      </a:pPr>
                      <a:r>
                        <a:rPr kumimoji="0" lang="en-US" sz="1400" b="1" i="0" u="none" strike="noStrike" kern="1200" cap="none" normalizeH="0" baseline="0" dirty="0" smtClean="0">
                          <a:ln>
                            <a:noFill/>
                          </a:ln>
                          <a:solidFill>
                            <a:schemeClr val="tx1"/>
                          </a:solidFill>
                          <a:effectLst/>
                          <a:latin typeface="Arial" charset="0"/>
                          <a:ea typeface="+mn-ea"/>
                          <a:cs typeface="+mn-cs"/>
                        </a:rPr>
                        <a:t>Name Change:</a:t>
                      </a:r>
                    </a:p>
                    <a:p>
                      <a:pPr marL="685800" lvl="1" algn="just">
                        <a:buFont typeface="Wingdings" panose="05000000000000000000" pitchFamily="2" charset="2"/>
                        <a:buChar char="Ø"/>
                      </a:pPr>
                      <a:r>
                        <a:rPr kumimoji="0" lang="en-US" sz="1400" b="1" i="0" u="none" strike="noStrike" kern="1200" cap="none" normalizeH="0" baseline="0" dirty="0" smtClean="0">
                          <a:ln>
                            <a:noFill/>
                          </a:ln>
                          <a:solidFill>
                            <a:schemeClr val="tx1"/>
                          </a:solidFill>
                          <a:effectLst/>
                          <a:latin typeface="Arial" charset="0"/>
                          <a:ea typeface="+mn-ea"/>
                          <a:cs typeface="+mn-cs"/>
                        </a:rPr>
                        <a:t>Mandatory name change (within 6 months) is case company change its activities which is not reflected in its name.</a:t>
                      </a:r>
                    </a:p>
                    <a:p>
                      <a:pPr marL="685800" lvl="1" algn="just">
                        <a:buFont typeface="Wingdings" panose="05000000000000000000" pitchFamily="2" charset="2"/>
                        <a:buChar char="Ø"/>
                      </a:pPr>
                      <a:r>
                        <a:rPr kumimoji="0" lang="en-US" sz="1400" b="1" i="0" u="none" strike="noStrike" kern="1200" cap="none" normalizeH="0" baseline="0" dirty="0" smtClean="0">
                          <a:ln>
                            <a:noFill/>
                          </a:ln>
                          <a:solidFill>
                            <a:schemeClr val="tx1"/>
                          </a:solidFill>
                          <a:effectLst/>
                          <a:latin typeface="Arial" charset="0"/>
                          <a:ea typeface="+mn-ea"/>
                          <a:cs typeface="+mn-cs"/>
                        </a:rPr>
                        <a:t>Prior approval of SE is mandatory before making application to ROC.</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54" name="Group 26"/>
          <p:cNvGraphicFramePr>
            <a:graphicFrameLocks noGrp="1"/>
          </p:cNvGraphicFramePr>
          <p:nvPr>
            <p:ph idx="4294967295"/>
          </p:nvPr>
        </p:nvGraphicFramePr>
        <p:xfrm>
          <a:off x="0" y="73025"/>
          <a:ext cx="8458200" cy="6877050"/>
        </p:xfrm>
        <a:graphic>
          <a:graphicData uri="http://schemas.openxmlformats.org/drawingml/2006/table">
            <a:tbl>
              <a:tblPr/>
              <a:tblGrid>
                <a:gridCol w="704850"/>
                <a:gridCol w="7753350"/>
              </a:tblGrid>
              <a:tr h="6877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46(2)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Disseminate the following information on its website: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Details of its business;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(b) terms and conditions of appointment of independent directors;(b) terms and conditions of appointment of independent directors;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 composition of various committees of board of directors;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 code of conduct of board of directors and senior management personnel;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(e) details of establishment of vigil mechanism/ Whistle Blower policy;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 criteria of making payments to non-executive directors , if the same has not been disclosed in annual report;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(g) policy on dealing with related party transactions;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(h) policy for determining ‘material’ subsidiaries;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t>
                      </a:r>
                      <a:r>
                        <a:rPr kumimoji="0" lang="en-US" sz="1400" b="1" i="0" u="none" strike="noStrike" cap="none" normalizeH="0" baseline="0" dirty="0" err="1" smtClean="0">
                          <a:ln>
                            <a:noFill/>
                          </a:ln>
                          <a:solidFill>
                            <a:schemeClr val="tx1"/>
                          </a:solidFill>
                          <a:effectLst/>
                          <a:latin typeface="Arial" charset="0"/>
                        </a:rPr>
                        <a:t>i</a:t>
                      </a:r>
                      <a:r>
                        <a:rPr kumimoji="0" lang="en-US" sz="1400" b="1" i="0" u="none" strike="noStrike" cap="none" normalizeH="0" baseline="0" dirty="0" smtClean="0">
                          <a:ln>
                            <a:noFill/>
                          </a:ln>
                          <a:solidFill>
                            <a:schemeClr val="tx1"/>
                          </a:solidFill>
                          <a:effectLst/>
                          <a:latin typeface="Arial" charset="0"/>
                        </a:rPr>
                        <a:t>) details of familiarization </a:t>
                      </a:r>
                      <a:r>
                        <a:rPr kumimoji="0" lang="en-US" sz="1400" b="1" i="0" u="none" strike="noStrike" cap="none" normalizeH="0" baseline="0" dirty="0" err="1" smtClean="0">
                          <a:ln>
                            <a:noFill/>
                          </a:ln>
                          <a:solidFill>
                            <a:schemeClr val="tx1"/>
                          </a:solidFill>
                          <a:effectLst/>
                          <a:latin typeface="Arial" charset="0"/>
                        </a:rPr>
                        <a:t>programmes</a:t>
                      </a:r>
                      <a:r>
                        <a:rPr kumimoji="0" lang="en-US" sz="1400" b="1" i="0" u="none" strike="noStrike" cap="none" normalizeH="0" baseline="0" dirty="0" smtClean="0">
                          <a:ln>
                            <a:noFill/>
                          </a:ln>
                          <a:solidFill>
                            <a:schemeClr val="tx1"/>
                          </a:solidFill>
                          <a:effectLst/>
                          <a:latin typeface="Arial" charset="0"/>
                        </a:rPr>
                        <a:t> imparted to independent directors including the following details:-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t>
                      </a:r>
                      <a:r>
                        <a:rPr kumimoji="0" lang="en-US" sz="1400" b="1" i="0" u="none" strike="noStrike" cap="none" normalizeH="0" baseline="0" dirty="0" err="1" smtClean="0">
                          <a:ln>
                            <a:noFill/>
                          </a:ln>
                          <a:solidFill>
                            <a:schemeClr val="tx1"/>
                          </a:solidFill>
                          <a:effectLst/>
                          <a:latin typeface="Arial" charset="0"/>
                        </a:rPr>
                        <a:t>i</a:t>
                      </a:r>
                      <a:r>
                        <a:rPr kumimoji="0" lang="en-US" sz="1400" b="1" i="0" u="none" strike="noStrike" cap="none" normalizeH="0" baseline="0" dirty="0" smtClean="0">
                          <a:ln>
                            <a:noFill/>
                          </a:ln>
                          <a:solidFill>
                            <a:schemeClr val="tx1"/>
                          </a:solidFill>
                          <a:effectLst/>
                          <a:latin typeface="Arial" charset="0"/>
                        </a:rPr>
                        <a:t>) number of </a:t>
                      </a:r>
                      <a:r>
                        <a:rPr kumimoji="0" lang="en-US" sz="1400" b="1" i="0" u="none" strike="noStrike" cap="none" normalizeH="0" baseline="0" dirty="0" err="1" smtClean="0">
                          <a:ln>
                            <a:noFill/>
                          </a:ln>
                          <a:solidFill>
                            <a:schemeClr val="tx1"/>
                          </a:solidFill>
                          <a:effectLst/>
                          <a:latin typeface="Arial" charset="0"/>
                        </a:rPr>
                        <a:t>programmes</a:t>
                      </a:r>
                      <a:r>
                        <a:rPr kumimoji="0" lang="en-US" sz="1400" b="1" i="0" u="none" strike="noStrike" cap="none" normalizeH="0" baseline="0" dirty="0" smtClean="0">
                          <a:ln>
                            <a:noFill/>
                          </a:ln>
                          <a:solidFill>
                            <a:schemeClr val="tx1"/>
                          </a:solidFill>
                          <a:effectLst/>
                          <a:latin typeface="Arial" charset="0"/>
                        </a:rPr>
                        <a:t> attended by independent directors (during the year and on a cumulative basis till date),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(ii) number of hours spent by independent directors in such </a:t>
                      </a:r>
                      <a:r>
                        <a:rPr kumimoji="0" lang="en-US" sz="1400" b="1" i="0" u="none" strike="noStrike" cap="none" normalizeH="0" baseline="0" dirty="0" err="1" smtClean="0">
                          <a:ln>
                            <a:noFill/>
                          </a:ln>
                          <a:solidFill>
                            <a:schemeClr val="tx1"/>
                          </a:solidFill>
                          <a:effectLst/>
                          <a:latin typeface="Arial" charset="0"/>
                        </a:rPr>
                        <a:t>programmes</a:t>
                      </a:r>
                      <a:r>
                        <a:rPr kumimoji="0" lang="en-US" sz="1400" b="1" i="0" u="none" strike="noStrike" cap="none" normalizeH="0" baseline="0" dirty="0" smtClean="0">
                          <a:ln>
                            <a:noFill/>
                          </a:ln>
                          <a:solidFill>
                            <a:schemeClr val="tx1"/>
                          </a:solidFill>
                          <a:effectLst/>
                          <a:latin typeface="Arial" charset="0"/>
                        </a:rPr>
                        <a:t> (during the year and on cumulative basis till date), and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(iii) other relevant details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(j) the email address for grievance </a:t>
                      </a:r>
                      <a:r>
                        <a:rPr kumimoji="0" lang="en-US" sz="1400" b="1" i="0" u="none" strike="noStrike" cap="none" normalizeH="0" baseline="0" dirty="0" err="1" smtClean="0">
                          <a:ln>
                            <a:noFill/>
                          </a:ln>
                          <a:solidFill>
                            <a:schemeClr val="tx1"/>
                          </a:solidFill>
                          <a:effectLst/>
                          <a:latin typeface="Arial" charset="0"/>
                        </a:rPr>
                        <a:t>redressal</a:t>
                      </a:r>
                      <a:r>
                        <a:rPr kumimoji="0" lang="en-US" sz="1400" b="1" i="0" u="none" strike="noStrike" cap="none" normalizeH="0" baseline="0" dirty="0" smtClean="0">
                          <a:ln>
                            <a:noFill/>
                          </a:ln>
                          <a:solidFill>
                            <a:schemeClr val="tx1"/>
                          </a:solidFill>
                          <a:effectLst/>
                          <a:latin typeface="Arial" charset="0"/>
                        </a:rPr>
                        <a:t> and other relevant details;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(k) contact information of the designated officials of the listed entity who are responsible for assisting and handling investor grievances;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(l) financial information including: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t>
                      </a:r>
                      <a:r>
                        <a:rPr kumimoji="0" lang="en-US" sz="1400" b="1" i="0" u="none" strike="noStrike" cap="none" normalizeH="0" baseline="0" dirty="0" err="1" smtClean="0">
                          <a:ln>
                            <a:noFill/>
                          </a:ln>
                          <a:solidFill>
                            <a:schemeClr val="tx1"/>
                          </a:solidFill>
                          <a:effectLst/>
                          <a:latin typeface="Arial" charset="0"/>
                        </a:rPr>
                        <a:t>i</a:t>
                      </a:r>
                      <a:r>
                        <a:rPr kumimoji="0" lang="en-US" sz="1400" b="1" i="0" u="none" strike="noStrike" cap="none" normalizeH="0" baseline="0" dirty="0" smtClean="0">
                          <a:ln>
                            <a:noFill/>
                          </a:ln>
                          <a:solidFill>
                            <a:schemeClr val="tx1"/>
                          </a:solidFill>
                          <a:effectLst/>
                          <a:latin typeface="Arial" charset="0"/>
                        </a:rPr>
                        <a:t>) notice of meeting of the board of directors where financial results shall be discussed;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(ii) financial results, on conclusion of the meeting of the board of directors where the financial results were approved;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(iii) complete copy of the annual report including balance sheet, profit and loss account, directors report, corporate governance report </a:t>
                      </a:r>
                      <a:r>
                        <a:rPr kumimoji="0" lang="en-US" sz="1400" b="1" i="0" u="none" strike="noStrike" cap="none" normalizeH="0" baseline="0" dirty="0" err="1" smtClean="0">
                          <a:ln>
                            <a:noFill/>
                          </a:ln>
                          <a:solidFill>
                            <a:schemeClr val="tx1"/>
                          </a:solidFill>
                          <a:effectLst/>
                          <a:latin typeface="Arial" charset="0"/>
                        </a:rPr>
                        <a:t>etc</a:t>
                      </a:r>
                      <a:r>
                        <a:rPr kumimoji="0" lang="en-US" sz="1400" b="1"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76" name="Group 24"/>
          <p:cNvGraphicFramePr>
            <a:graphicFrameLocks noGrp="1"/>
          </p:cNvGraphicFramePr>
          <p:nvPr>
            <p:ph idx="4294967295"/>
          </p:nvPr>
        </p:nvGraphicFramePr>
        <p:xfrm>
          <a:off x="228600" y="685801"/>
          <a:ext cx="8229600" cy="4283017"/>
        </p:xfrm>
        <a:graphic>
          <a:graphicData uri="http://schemas.openxmlformats.org/drawingml/2006/table">
            <a:tbl>
              <a:tblPr/>
              <a:tblGrid>
                <a:gridCol w="1066800"/>
                <a:gridCol w="7162800"/>
              </a:tblGrid>
              <a:tr h="33705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(m) shareholding pattern;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(n) details of agreements entered into with the media companies and/or their associates, </a:t>
                      </a:r>
                      <a:r>
                        <a:rPr kumimoji="0" lang="en-US" sz="1400" b="1" i="0" u="none" strike="noStrike" cap="none" normalizeH="0" baseline="0" dirty="0" err="1" smtClean="0">
                          <a:ln>
                            <a:noFill/>
                          </a:ln>
                          <a:solidFill>
                            <a:schemeClr val="tx1"/>
                          </a:solidFill>
                          <a:effectLst/>
                          <a:latin typeface="Arial" charset="0"/>
                        </a:rPr>
                        <a:t>etc</a:t>
                      </a:r>
                      <a:r>
                        <a:rPr kumimoji="0" lang="en-US" sz="1400" b="1"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(o) schedule of analyst or institutional investor meet and presentations made by the listed entity to analysts or institutional investors simultaneously with submission to stock exchange;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(p) new name and the old name of the listed entity for a continuous period of one year, from the date of the last name change;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(q) items in sub-regulation (1) of regulation 47, viz.,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t>
                      </a:r>
                      <a:r>
                        <a:rPr kumimoji="0" lang="en-US" sz="1400" b="1" i="0" u="none" strike="noStrike" cap="none" normalizeH="0" baseline="0" dirty="0" err="1" smtClean="0">
                          <a:ln>
                            <a:noFill/>
                          </a:ln>
                          <a:solidFill>
                            <a:schemeClr val="tx1"/>
                          </a:solidFill>
                          <a:effectLst/>
                          <a:latin typeface="Arial" charset="0"/>
                        </a:rPr>
                        <a:t>i</a:t>
                      </a:r>
                      <a:r>
                        <a:rPr kumimoji="0" lang="en-US" sz="1400" b="1" i="0" u="none" strike="noStrike" cap="none" normalizeH="0" baseline="0" dirty="0" smtClean="0">
                          <a:ln>
                            <a:noFill/>
                          </a:ln>
                          <a:solidFill>
                            <a:schemeClr val="tx1"/>
                          </a:solidFill>
                          <a:effectLst/>
                          <a:latin typeface="Arial" charset="0"/>
                        </a:rPr>
                        <a:t>) notice of BM where financial results shall be discussed;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(ii) financial results;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(iii) statements of deviation(s) or variation(s);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(iv) notices given to shareholders by advertisement.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4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46(3)(b)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Update any change in the content of its website within two working days from the date of such change in content.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5" name="TextBox 2"/>
          <p:cNvSpPr txBox="1">
            <a:spLocks noChangeArrowheads="1"/>
          </p:cNvSpPr>
          <p:nvPr/>
        </p:nvSpPr>
        <p:spPr bwMode="auto">
          <a:xfrm>
            <a:off x="381000" y="4953000"/>
            <a:ext cx="8153400" cy="1261884"/>
          </a:xfrm>
          <a:prstGeom prst="rect">
            <a:avLst/>
          </a:prstGeom>
          <a:noFill/>
          <a:ln w="9525">
            <a:noFill/>
            <a:miter lim="800000"/>
            <a:headEnd/>
            <a:tailEnd/>
          </a:ln>
        </p:spPr>
        <p:txBody>
          <a:bodyPr wrap="square">
            <a:spAutoFit/>
          </a:bodyPr>
          <a:lstStyle/>
          <a:p>
            <a:r>
              <a:rPr lang="en-US" sz="2800" dirty="0"/>
              <a:t> </a:t>
            </a:r>
            <a:endParaRPr lang="en-US" sz="2800" dirty="0" smtClean="0"/>
          </a:p>
          <a:p>
            <a:pPr>
              <a:buFont typeface="Wingdings" pitchFamily="2" charset="2"/>
              <a:buChar char="v"/>
            </a:pPr>
            <a:r>
              <a:rPr lang="en-US" sz="2400" dirty="0" smtClean="0"/>
              <a:t>Any </a:t>
            </a:r>
            <a:r>
              <a:rPr lang="en-US" sz="2400" dirty="0"/>
              <a:t>copies which are </a:t>
            </a:r>
            <a:r>
              <a:rPr lang="en-US" sz="2400" dirty="0" smtClean="0"/>
              <a:t>sent </a:t>
            </a:r>
            <a:r>
              <a:rPr lang="en-US" sz="2400" dirty="0"/>
              <a:t>to Stock Exchange should </a:t>
            </a:r>
            <a:r>
              <a:rPr lang="en-US" sz="2400" dirty="0" smtClean="0"/>
              <a:t>displayed on Website</a:t>
            </a:r>
            <a:endParaRPr lang="en-I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3"/>
          <p:cNvSpPr>
            <a:spLocks noGrp="1"/>
          </p:cNvSpPr>
          <p:nvPr>
            <p:ph idx="4294967295"/>
          </p:nvPr>
        </p:nvSpPr>
        <p:spPr>
          <a:xfrm>
            <a:off x="0" y="685800"/>
            <a:ext cx="8229600" cy="715963"/>
          </a:xfrm>
        </p:spPr>
        <p:txBody>
          <a:bodyPr/>
          <a:lstStyle/>
          <a:p>
            <a:pPr marL="0" indent="0" algn="ctr" eaLnBrk="1" hangingPunct="1">
              <a:buFont typeface="Arial" charset="0"/>
              <a:buNone/>
            </a:pPr>
            <a:r>
              <a:rPr lang="en-US" b="1" dirty="0" smtClean="0"/>
              <a:t>POLICY FORMULATION</a:t>
            </a:r>
            <a:endParaRPr lang="en-IN" b="1" dirty="0" smtClean="0"/>
          </a:p>
        </p:txBody>
      </p:sp>
      <p:sp>
        <p:nvSpPr>
          <p:cNvPr id="7" name="Rectangle 6"/>
          <p:cNvSpPr/>
          <p:nvPr/>
        </p:nvSpPr>
        <p:spPr>
          <a:xfrm>
            <a:off x="152400" y="1371600"/>
            <a:ext cx="8686800" cy="5632311"/>
          </a:xfrm>
          <a:prstGeom prst="rect">
            <a:avLst/>
          </a:prstGeom>
        </p:spPr>
        <p:txBody>
          <a:bodyPr wrap="square">
            <a:spAutoFit/>
          </a:bodyPr>
          <a:lstStyle/>
          <a:p>
            <a:pPr>
              <a:defRPr/>
            </a:pPr>
            <a:r>
              <a:rPr lang="en-US" sz="2400" dirty="0"/>
              <a:t>As per listing obligation and Disclosure Requirements </a:t>
            </a:r>
          </a:p>
          <a:p>
            <a:pPr>
              <a:defRPr/>
            </a:pPr>
            <a:r>
              <a:rPr lang="en-US" sz="2400" dirty="0"/>
              <a:t>following policy needs to be formulated and </a:t>
            </a:r>
            <a:r>
              <a:rPr lang="en-US" sz="2400" dirty="0" smtClean="0"/>
              <a:t> </a:t>
            </a:r>
            <a:r>
              <a:rPr lang="en-US" sz="2400" dirty="0"/>
              <a:t>disclosed </a:t>
            </a:r>
          </a:p>
          <a:p>
            <a:pPr>
              <a:defRPr/>
            </a:pPr>
            <a:r>
              <a:rPr lang="en-US" sz="2400" dirty="0"/>
              <a:t>on </a:t>
            </a:r>
            <a:r>
              <a:rPr lang="en-US" sz="2400" dirty="0" smtClean="0"/>
              <a:t>its website, by an listed entity.</a:t>
            </a:r>
            <a:endParaRPr lang="en-US" sz="2400" dirty="0"/>
          </a:p>
          <a:p>
            <a:pPr>
              <a:defRPr/>
            </a:pPr>
            <a:endParaRPr lang="en-IN" sz="2400" dirty="0"/>
          </a:p>
          <a:p>
            <a:pPr marL="342900" indent="-342900">
              <a:buFont typeface="Arial" pitchFamily="34" charset="0"/>
              <a:buChar char="•"/>
              <a:defRPr/>
            </a:pPr>
            <a:r>
              <a:rPr lang="en-US" sz="2400" dirty="0"/>
              <a:t>Preservation of Documents- Regulation 9.</a:t>
            </a:r>
          </a:p>
          <a:p>
            <a:pPr>
              <a:defRPr/>
            </a:pPr>
            <a:endParaRPr lang="en-IN" sz="2400" dirty="0"/>
          </a:p>
          <a:p>
            <a:pPr marL="342900" indent="-342900">
              <a:buFont typeface="Arial" pitchFamily="34" charset="0"/>
              <a:buChar char="•"/>
              <a:defRPr/>
            </a:pPr>
            <a:r>
              <a:rPr lang="en-US" sz="2400" dirty="0"/>
              <a:t>Policy on criteria on determining material events –Regulation 30(4).</a:t>
            </a:r>
          </a:p>
          <a:p>
            <a:pPr>
              <a:defRPr/>
            </a:pPr>
            <a:endParaRPr lang="en-IN" sz="2400" dirty="0"/>
          </a:p>
          <a:p>
            <a:pPr marL="342900" indent="-342900">
              <a:buFont typeface="Arial" pitchFamily="34" charset="0"/>
              <a:buChar char="•"/>
              <a:defRPr/>
            </a:pPr>
            <a:r>
              <a:rPr lang="en-US" sz="2400" dirty="0"/>
              <a:t>Archive policy (Disclosure of events of information) - Regulation 30(8).  </a:t>
            </a:r>
          </a:p>
          <a:p>
            <a:pPr marL="342900" indent="-342900">
              <a:buFont typeface="Arial" pitchFamily="34" charset="0"/>
              <a:buChar char="•"/>
              <a:defRPr/>
            </a:pPr>
            <a:endParaRPr lang="en-US" sz="2400" dirty="0"/>
          </a:p>
          <a:p>
            <a:pPr marL="342900" indent="-342900">
              <a:buFont typeface="Arial" pitchFamily="34" charset="0"/>
              <a:buChar char="•"/>
              <a:defRPr/>
            </a:pPr>
            <a:r>
              <a:rPr lang="en-US" sz="2400" dirty="0"/>
              <a:t>Risk Management Policy.</a:t>
            </a:r>
          </a:p>
          <a:p>
            <a:pPr marL="342900" indent="-342900">
              <a:buFont typeface="Arial" pitchFamily="34" charset="0"/>
              <a:buChar char="•"/>
              <a:defRPr/>
            </a:pPr>
            <a:endParaRPr lang="en-US" sz="2400" dirty="0"/>
          </a:p>
          <a:p>
            <a:pPr marL="342900" indent="-342900">
              <a:buFont typeface="Arial" pitchFamily="34" charset="0"/>
              <a:buChar char="•"/>
              <a:defRPr/>
            </a:pPr>
            <a:endParaRPr lang="en-IN"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825" y="457200"/>
            <a:ext cx="8153400" cy="609600"/>
          </a:xfrm>
        </p:spPr>
        <p:txBody>
          <a:bodyPr/>
          <a:lstStyle/>
          <a:p>
            <a:pPr eaLnBrk="1" hangingPunct="1">
              <a:defRPr/>
            </a:pPr>
            <a:r>
              <a:rPr lang="en-US" sz="3200" b="1" dirty="0"/>
              <a:t>BUSINESS RESPONSIBILITY INFORMATION</a:t>
            </a:r>
            <a:endParaRPr lang="en-IN" sz="3200" dirty="0"/>
          </a:p>
        </p:txBody>
      </p:sp>
      <p:sp>
        <p:nvSpPr>
          <p:cNvPr id="4" name="TextBox 3"/>
          <p:cNvSpPr txBox="1"/>
          <p:nvPr/>
        </p:nvSpPr>
        <p:spPr>
          <a:xfrm>
            <a:off x="327025" y="1219200"/>
            <a:ext cx="7924800" cy="4524375"/>
          </a:xfrm>
          <a:prstGeom prst="rect">
            <a:avLst/>
          </a:prstGeom>
          <a:noFill/>
        </p:spPr>
        <p:txBody>
          <a:bodyPr>
            <a:spAutoFit/>
          </a:bodyPr>
          <a:lstStyle/>
          <a:p>
            <a:pPr>
              <a:defRPr/>
            </a:pPr>
            <a:endParaRPr lang="en-IN" dirty="0"/>
          </a:p>
          <a:p>
            <a:pPr>
              <a:defRPr/>
            </a:pPr>
            <a:r>
              <a:rPr lang="en-IN" sz="2000" dirty="0"/>
              <a:t> </a:t>
            </a:r>
          </a:p>
          <a:p>
            <a:pPr marL="285750" indent="-285750">
              <a:buFont typeface="Arial" pitchFamily="34" charset="0"/>
              <a:buChar char="•"/>
              <a:defRPr/>
            </a:pPr>
            <a:r>
              <a:rPr lang="en-IN" sz="2000" dirty="0"/>
              <a:t>Adoption of responsible business practices in the interest of the social  set –up and the environment are as vital as their financial and  operational performance.</a:t>
            </a:r>
          </a:p>
          <a:p>
            <a:pPr>
              <a:defRPr/>
            </a:pPr>
            <a:endParaRPr lang="en-IN" sz="2000" dirty="0"/>
          </a:p>
          <a:p>
            <a:pPr marL="285750" indent="-285750" algn="just">
              <a:buFont typeface="Arial" pitchFamily="34" charset="0"/>
              <a:buChar char="•"/>
              <a:defRPr/>
            </a:pPr>
            <a:r>
              <a:rPr lang="en-IN" sz="2000" dirty="0"/>
              <a:t>Ministry of Corporate Affairs, Government of India, in July 2011, came out with the 'National Voluntary Guidelines on Social, Environmental and Economic Responsibilities of Business'. </a:t>
            </a:r>
          </a:p>
          <a:p>
            <a:pPr>
              <a:defRPr/>
            </a:pPr>
            <a:endParaRPr lang="en-IN" sz="2000" dirty="0"/>
          </a:p>
          <a:p>
            <a:pPr marL="285750" indent="-285750" algn="just">
              <a:buFont typeface="Arial" pitchFamily="34" charset="0"/>
              <a:buChar char="•"/>
              <a:defRPr/>
            </a:pPr>
            <a:r>
              <a:rPr lang="en-IN" sz="2000" dirty="0"/>
              <a:t> As per clause (f) of sub regulation (2) of regulation 34 of Listing Regulations, the annual report shall contain a business responsibility report describing the initiatives taken by the listed entity from an environmental, social and governance perspective.</a:t>
            </a:r>
          </a:p>
          <a:p>
            <a:pPr>
              <a:defRPr/>
            </a:pP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153400" cy="6477000"/>
          </a:xfrm>
        </p:spPr>
        <p:txBody>
          <a:bodyPr/>
          <a:lstStyle/>
          <a:p>
            <a:pPr eaLnBrk="1" hangingPunct="1">
              <a:defRPr/>
            </a:pPr>
            <a:r>
              <a:rPr lang="en-IN" sz="2800" b="1" u="sng" dirty="0"/>
              <a:t>ANNEXURE </a:t>
            </a:r>
            <a:r>
              <a:rPr lang="en-IN" sz="2800" b="1" u="sng" dirty="0" smtClean="0"/>
              <a:t>I</a:t>
            </a:r>
          </a:p>
          <a:p>
            <a:pPr eaLnBrk="1" hangingPunct="1">
              <a:defRPr/>
            </a:pPr>
            <a:r>
              <a:rPr lang="en-IN" sz="2800" b="1" dirty="0"/>
              <a:t>SECTION A: GENERAL INFORMATION ABOUT </a:t>
            </a:r>
            <a:r>
              <a:rPr lang="en-IN" sz="2800" b="1" dirty="0" smtClean="0"/>
              <a:t>THE            COMPANY</a:t>
            </a:r>
          </a:p>
          <a:p>
            <a:pPr marL="457200" indent="-457200" eaLnBrk="1" hangingPunct="1">
              <a:buFont typeface="Wingdings" pitchFamily="2" charset="2"/>
              <a:buChar char="Ø"/>
              <a:defRPr/>
            </a:pPr>
            <a:r>
              <a:rPr lang="en-IN" sz="2800" dirty="0" smtClean="0">
                <a:solidFill>
                  <a:schemeClr val="tx1"/>
                </a:solidFill>
              </a:rPr>
              <a:t>Corporate </a:t>
            </a:r>
            <a:r>
              <a:rPr lang="en-IN" sz="2800" dirty="0">
                <a:solidFill>
                  <a:schemeClr val="tx1"/>
                </a:solidFill>
              </a:rPr>
              <a:t>Identity Number (CIN) of the Company </a:t>
            </a:r>
            <a:endParaRPr lang="en-IN" sz="2800" dirty="0" smtClean="0">
              <a:solidFill>
                <a:schemeClr val="tx1"/>
              </a:solidFill>
            </a:endParaRPr>
          </a:p>
          <a:p>
            <a:pPr marL="457200" indent="-457200" eaLnBrk="1" hangingPunct="1">
              <a:buFont typeface="Wingdings" pitchFamily="2" charset="2"/>
              <a:buChar char="Ø"/>
              <a:defRPr/>
            </a:pPr>
            <a:r>
              <a:rPr lang="en-IN" sz="2800" dirty="0" smtClean="0">
                <a:solidFill>
                  <a:schemeClr val="tx1"/>
                </a:solidFill>
              </a:rPr>
              <a:t>Name </a:t>
            </a:r>
            <a:r>
              <a:rPr lang="en-IN" sz="2800" dirty="0">
                <a:solidFill>
                  <a:schemeClr val="tx1"/>
                </a:solidFill>
              </a:rPr>
              <a:t>of the </a:t>
            </a:r>
            <a:r>
              <a:rPr lang="en-IN" sz="2800" dirty="0" smtClean="0">
                <a:solidFill>
                  <a:schemeClr val="tx1"/>
                </a:solidFill>
              </a:rPr>
              <a:t>Company</a:t>
            </a:r>
          </a:p>
          <a:p>
            <a:pPr marL="457200" indent="-457200" eaLnBrk="1" hangingPunct="1">
              <a:buFont typeface="Wingdings" pitchFamily="2" charset="2"/>
              <a:buChar char="Ø"/>
              <a:defRPr/>
            </a:pPr>
            <a:r>
              <a:rPr lang="en-US" sz="2800" dirty="0" smtClean="0">
                <a:solidFill>
                  <a:schemeClr val="tx1"/>
                </a:solidFill>
              </a:rPr>
              <a:t>Registered Address</a:t>
            </a:r>
          </a:p>
          <a:p>
            <a:pPr marL="457200" indent="-457200" eaLnBrk="1" hangingPunct="1">
              <a:buFont typeface="Wingdings" pitchFamily="2" charset="2"/>
              <a:buChar char="Ø"/>
              <a:defRPr/>
            </a:pPr>
            <a:r>
              <a:rPr lang="en-US" sz="2800" dirty="0" smtClean="0">
                <a:solidFill>
                  <a:schemeClr val="tx1"/>
                </a:solidFill>
              </a:rPr>
              <a:t>Website</a:t>
            </a:r>
          </a:p>
          <a:p>
            <a:pPr marL="457200" indent="-457200" eaLnBrk="1" hangingPunct="1">
              <a:buFont typeface="Wingdings" pitchFamily="2" charset="2"/>
              <a:buChar char="Ø"/>
              <a:defRPr/>
            </a:pPr>
            <a:r>
              <a:rPr lang="en-US" sz="2800" dirty="0" smtClean="0">
                <a:solidFill>
                  <a:schemeClr val="tx1"/>
                </a:solidFill>
              </a:rPr>
              <a:t>E-mail Id</a:t>
            </a:r>
          </a:p>
          <a:p>
            <a:pPr marL="457200" indent="-457200" eaLnBrk="1" hangingPunct="1">
              <a:buFont typeface="Wingdings" pitchFamily="2" charset="2"/>
              <a:buChar char="Ø"/>
              <a:defRPr/>
            </a:pPr>
            <a:r>
              <a:rPr lang="en-US" sz="2800" dirty="0" smtClean="0">
                <a:solidFill>
                  <a:schemeClr val="tx1"/>
                </a:solidFill>
              </a:rPr>
              <a:t>Financial Year reported</a:t>
            </a:r>
          </a:p>
          <a:p>
            <a:pPr marL="457200" indent="-457200" eaLnBrk="1" hangingPunct="1">
              <a:buFont typeface="Wingdings" pitchFamily="2" charset="2"/>
              <a:buChar char="Ø"/>
              <a:defRPr/>
            </a:pPr>
            <a:r>
              <a:rPr lang="en-IN" sz="2800" dirty="0" smtClean="0">
                <a:solidFill>
                  <a:schemeClr val="tx1"/>
                </a:solidFill>
              </a:rPr>
              <a:t>Sector(s</a:t>
            </a:r>
            <a:r>
              <a:rPr lang="en-IN" sz="2800" dirty="0">
                <a:solidFill>
                  <a:schemeClr val="tx1"/>
                </a:solidFill>
              </a:rPr>
              <a:t>) that the Company is engaged in (industrial activity code-wise) </a:t>
            </a:r>
            <a:endParaRPr lang="en-IN" sz="2800" dirty="0" smtClean="0">
              <a:solidFill>
                <a:schemeClr val="tx1"/>
              </a:solidFill>
            </a:endParaRPr>
          </a:p>
          <a:p>
            <a:pPr marL="457200" indent="-457200" eaLnBrk="1" hangingPunct="1">
              <a:buFont typeface="Wingdings" pitchFamily="2" charset="2"/>
              <a:buChar char="Ø"/>
              <a:defRPr/>
            </a:pPr>
            <a:r>
              <a:rPr lang="en-IN" sz="2800" dirty="0" smtClean="0">
                <a:solidFill>
                  <a:schemeClr val="tx1"/>
                </a:solidFill>
              </a:rPr>
              <a:t>List </a:t>
            </a:r>
            <a:r>
              <a:rPr lang="en-IN" sz="2800" dirty="0">
                <a:solidFill>
                  <a:schemeClr val="tx1"/>
                </a:solidFill>
              </a:rPr>
              <a:t>three key products/services that the Company manufactures/provides (as in balance sheet) </a:t>
            </a:r>
          </a:p>
          <a:p>
            <a:pPr eaLnBrk="1" hangingPunct="1">
              <a:defRPr/>
            </a:pPr>
            <a:endParaRPr lang="en-IN" sz="2800" dirty="0"/>
          </a:p>
          <a:p>
            <a:pPr eaLnBrk="1" hangingPunct="1">
              <a:defRPr/>
            </a:pPr>
            <a:endParaRPr lang="en-US" sz="2800" dirty="0" smtClean="0"/>
          </a:p>
          <a:p>
            <a:pPr marL="457200" indent="-457200" eaLnBrk="1" hangingPunct="1">
              <a:buFont typeface="Wingdings" pitchFamily="2" charset="2"/>
              <a:buChar char="Ø"/>
              <a:defRPr/>
            </a:pPr>
            <a:endParaRPr lang="en-IN" sz="2800" dirty="0"/>
          </a:p>
          <a:p>
            <a:pPr marL="457200" indent="-457200" eaLnBrk="1" hangingPunct="1">
              <a:buFont typeface="Wingdings" pitchFamily="2" charset="2"/>
              <a:buChar char="Ø"/>
              <a:defRPr/>
            </a:pPr>
            <a:endParaRPr lang="en-IN"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960438"/>
          </a:xfrm>
        </p:spPr>
        <p:txBody>
          <a:bodyPr/>
          <a:lstStyle/>
          <a:p>
            <a:pPr marL="285750" indent="-285750" eaLnBrk="1" hangingPunct="1">
              <a:buFont typeface="Wingdings" pitchFamily="2" charset="2"/>
              <a:buChar char="Ø"/>
              <a:defRPr/>
            </a:pPr>
            <a:r>
              <a:rPr lang="en-IN" sz="2000" dirty="0" smtClean="0"/>
              <a:t>Total </a:t>
            </a:r>
            <a:r>
              <a:rPr lang="en-IN" sz="2000" dirty="0"/>
              <a:t>number of locations where business activity is undertaken by the Company </a:t>
            </a:r>
            <a:br>
              <a:rPr lang="en-IN" sz="2000" dirty="0"/>
            </a:br>
            <a:r>
              <a:rPr lang="en-IN" sz="2000" dirty="0"/>
              <a:t>(a) Number of International Locations (Provide details of major 5) </a:t>
            </a:r>
            <a:br>
              <a:rPr lang="en-IN" sz="2000" dirty="0"/>
            </a:br>
            <a:r>
              <a:rPr lang="en-IN" sz="2000" dirty="0"/>
              <a:t>(b) Number of National Locations </a:t>
            </a:r>
            <a:br>
              <a:rPr lang="en-IN" sz="2000" dirty="0"/>
            </a:br>
            <a:endParaRPr lang="en-IN" sz="2000" dirty="0"/>
          </a:p>
        </p:txBody>
      </p:sp>
      <p:sp>
        <p:nvSpPr>
          <p:cNvPr id="3" name="Content Placeholder 2"/>
          <p:cNvSpPr>
            <a:spLocks noGrp="1"/>
          </p:cNvSpPr>
          <p:nvPr>
            <p:ph idx="1"/>
          </p:nvPr>
        </p:nvSpPr>
        <p:spPr>
          <a:xfrm>
            <a:off x="0" y="1600200"/>
            <a:ext cx="8229600" cy="4572000"/>
          </a:xfrm>
        </p:spPr>
        <p:txBody>
          <a:bodyPr/>
          <a:lstStyle/>
          <a:p>
            <a:pPr eaLnBrk="1" hangingPunct="1">
              <a:buFont typeface="Wingdings" pitchFamily="2" charset="2"/>
              <a:buChar char="Ø"/>
              <a:defRPr/>
            </a:pPr>
            <a:r>
              <a:rPr lang="en-IN" dirty="0" smtClean="0"/>
              <a:t>Markets served by the Company Local/State/National/International </a:t>
            </a:r>
          </a:p>
          <a:p>
            <a:pPr marL="114300" indent="0" eaLnBrk="1" hangingPunct="1">
              <a:buFont typeface="Arial" charset="0"/>
              <a:buNone/>
              <a:defRPr/>
            </a:pPr>
            <a:endParaRPr lang="en-US" dirty="0"/>
          </a:p>
          <a:p>
            <a:pPr marL="114300" indent="0" eaLnBrk="1" hangingPunct="1">
              <a:buFont typeface="Arial" charset="0"/>
              <a:buNone/>
              <a:defRPr/>
            </a:pPr>
            <a:r>
              <a:rPr lang="en-IN" sz="2800" b="1" dirty="0" smtClean="0"/>
              <a:t>SECTION </a:t>
            </a:r>
            <a:r>
              <a:rPr lang="en-IN" sz="2800" b="1" dirty="0"/>
              <a:t>B: FINANCIAL DETAILS OF THE </a:t>
            </a:r>
            <a:r>
              <a:rPr lang="en-IN" sz="2800" b="1" dirty="0" smtClean="0"/>
              <a:t>COMPANY </a:t>
            </a:r>
            <a:endParaRPr lang="en-IN" sz="2800" dirty="0"/>
          </a:p>
          <a:p>
            <a:pPr eaLnBrk="1" hangingPunct="1">
              <a:buFont typeface="Wingdings" pitchFamily="2" charset="2"/>
              <a:buChar char="Ø"/>
              <a:defRPr/>
            </a:pPr>
            <a:endParaRPr lang="en-IN" dirty="0" smtClean="0"/>
          </a:p>
          <a:p>
            <a:pPr eaLnBrk="1" hangingPunct="1">
              <a:buFont typeface="Wingdings" pitchFamily="2" charset="2"/>
              <a:buChar char="Ø"/>
              <a:defRPr/>
            </a:pPr>
            <a:r>
              <a:rPr lang="en-IN" sz="2800" dirty="0" smtClean="0"/>
              <a:t>Paid </a:t>
            </a:r>
            <a:r>
              <a:rPr lang="en-IN" sz="2800" dirty="0"/>
              <a:t>up Capital (INR) </a:t>
            </a:r>
          </a:p>
          <a:p>
            <a:pPr eaLnBrk="1" hangingPunct="1">
              <a:buFont typeface="Wingdings" pitchFamily="2" charset="2"/>
              <a:buChar char="Ø"/>
              <a:defRPr/>
            </a:pPr>
            <a:r>
              <a:rPr lang="en-IN" sz="2800" dirty="0" smtClean="0"/>
              <a:t> </a:t>
            </a:r>
            <a:r>
              <a:rPr lang="en-IN" sz="2800" dirty="0"/>
              <a:t>Total Turnover (INR) </a:t>
            </a:r>
          </a:p>
          <a:p>
            <a:pPr eaLnBrk="1" hangingPunct="1">
              <a:buFont typeface="Wingdings" pitchFamily="2" charset="2"/>
              <a:buChar char="Ø"/>
              <a:defRPr/>
            </a:pPr>
            <a:r>
              <a:rPr lang="en-IN" sz="2800" dirty="0" smtClean="0"/>
              <a:t> </a:t>
            </a:r>
            <a:r>
              <a:rPr lang="en-IN" sz="2800" dirty="0"/>
              <a:t>Total profit after taxes (INR) </a:t>
            </a:r>
          </a:p>
          <a:p>
            <a:pPr eaLnBrk="1" hangingPunct="1">
              <a:buFont typeface="Wingdings" pitchFamily="2" charset="2"/>
              <a:buChar char="Ø"/>
              <a:defRPr/>
            </a:pPr>
            <a:r>
              <a:rPr lang="en-IN" sz="2800" dirty="0" smtClean="0"/>
              <a:t> </a:t>
            </a:r>
            <a:r>
              <a:rPr lang="en-IN" sz="2800" dirty="0"/>
              <a:t>Total Spending on Corporate Social Responsibility (CSR) as percentage of profit after tax (%) </a:t>
            </a:r>
          </a:p>
          <a:p>
            <a:pPr marL="114300" indent="0" eaLnBrk="1" hangingPunct="1">
              <a:buFont typeface="Arial" charset="0"/>
              <a:buNone/>
              <a:defRPr/>
            </a:pP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599"/>
            <a:ext cx="8458200" cy="6172201"/>
          </a:xfrm>
          <a:prstGeom prst="rect">
            <a:avLst/>
          </a:prstGeom>
        </p:spPr>
        <p:txBody>
          <a:bodyPr wrap="square" anchor="ctr">
            <a:normAutofit lnSpcReduction="10000"/>
          </a:bodyPr>
          <a:lstStyle/>
          <a:p>
            <a:pPr marL="285750" indent="-285750" algn="just">
              <a:lnSpc>
                <a:spcPct val="110000"/>
              </a:lnSpc>
              <a:buFont typeface="Wingdings" pitchFamily="2" charset="2"/>
              <a:buChar char="Ø"/>
            </a:pPr>
            <a:r>
              <a:rPr lang="en-US" sz="2000" b="1" dirty="0" smtClean="0"/>
              <a:t>SEBI notified SEBI (Listing Obligations and Disclosure Requirements) Regulations, 2015  on Sep 02, 2015 became effective from Dec 1, 2015.</a:t>
            </a:r>
          </a:p>
          <a:p>
            <a:pPr marL="285750" indent="-285750" algn="just">
              <a:lnSpc>
                <a:spcPct val="110000"/>
              </a:lnSpc>
              <a:buFont typeface="Wingdings" pitchFamily="2" charset="2"/>
              <a:buChar char="Ø"/>
            </a:pPr>
            <a:endParaRPr lang="en-US" sz="2000" b="1" dirty="0" smtClean="0"/>
          </a:p>
          <a:p>
            <a:pPr marL="285750" indent="-285750" algn="just">
              <a:lnSpc>
                <a:spcPct val="110000"/>
              </a:lnSpc>
              <a:buFont typeface="Wingdings" pitchFamily="2" charset="2"/>
              <a:buChar char="Ø"/>
            </a:pPr>
            <a:r>
              <a:rPr lang="en-US" sz="2000" b="1" dirty="0" smtClean="0"/>
              <a:t>The Regulation have been structured by consolidating into one single document across various types of securities listed on SE.		</a:t>
            </a:r>
          </a:p>
          <a:p>
            <a:pPr marL="685800" lvl="2" algn="just">
              <a:lnSpc>
                <a:spcPct val="110000"/>
              </a:lnSpc>
              <a:buFont typeface="Wingdings" pitchFamily="2" charset="2"/>
              <a:buChar char="Ø"/>
            </a:pPr>
            <a:r>
              <a:rPr lang="en-US" sz="2000" b="1" dirty="0" smtClean="0"/>
              <a:t>Equity Share  listed on Main Board</a:t>
            </a:r>
          </a:p>
          <a:p>
            <a:pPr marL="685800" lvl="2" algn="just">
              <a:lnSpc>
                <a:spcPct val="110000"/>
              </a:lnSpc>
              <a:buFont typeface="Wingdings" pitchFamily="2" charset="2"/>
              <a:buChar char="Ø"/>
            </a:pPr>
            <a:r>
              <a:rPr lang="en-US" sz="2000" b="1" dirty="0" smtClean="0"/>
              <a:t>SME Companies listed on SME &amp; SME –ITP Trading Platform</a:t>
            </a:r>
          </a:p>
          <a:p>
            <a:pPr marL="685800" lvl="2" algn="just">
              <a:lnSpc>
                <a:spcPct val="110000"/>
              </a:lnSpc>
              <a:buFont typeface="Wingdings" pitchFamily="2" charset="2"/>
              <a:buChar char="Ø"/>
            </a:pPr>
            <a:r>
              <a:rPr lang="en-US" sz="2000" b="1" dirty="0" smtClean="0"/>
              <a:t>NCDs, NCRPS, Indian Depository Receipts, Securitized Debt Instruments and units issued by Mutual Fund Schemes</a:t>
            </a:r>
          </a:p>
          <a:p>
            <a:pPr marL="685800" lvl="1" algn="just">
              <a:lnSpc>
                <a:spcPct val="110000"/>
              </a:lnSpc>
              <a:buFont typeface="Wingdings" pitchFamily="2" charset="2"/>
              <a:buChar char="Ø"/>
            </a:pPr>
            <a:endParaRPr lang="en-US" sz="2000" b="1" dirty="0" smtClean="0"/>
          </a:p>
          <a:p>
            <a:pPr marL="285750" lvl="1" algn="just">
              <a:lnSpc>
                <a:spcPct val="110000"/>
              </a:lnSpc>
              <a:buFont typeface="Wingdings" pitchFamily="2" charset="2"/>
              <a:buChar char="Ø"/>
            </a:pPr>
            <a:r>
              <a:rPr lang="en-US" sz="2000" b="1" dirty="0" smtClean="0"/>
              <a:t> Regulations Contains 11 Chapters and 10 Schedules.</a:t>
            </a:r>
          </a:p>
          <a:p>
            <a:pPr marL="742950" lvl="2" algn="just">
              <a:lnSpc>
                <a:spcPct val="110000"/>
              </a:lnSpc>
              <a:buFont typeface="Wingdings" pitchFamily="2" charset="2"/>
              <a:buChar char="Ø"/>
            </a:pPr>
            <a:endParaRPr lang="en-US" sz="2000" b="1" dirty="0" smtClean="0"/>
          </a:p>
          <a:p>
            <a:pPr marL="228600" lvl="1" algn="just">
              <a:lnSpc>
                <a:spcPct val="110000"/>
              </a:lnSpc>
              <a:buFont typeface="Wingdings" pitchFamily="2" charset="2"/>
              <a:buChar char="Ø"/>
            </a:pPr>
            <a:r>
              <a:rPr lang="en-US" sz="2000" b="1" dirty="0" smtClean="0"/>
              <a:t>Chapters on Principles(Disclosures and C.G), General Obligations, Exchange Responsibility.</a:t>
            </a:r>
          </a:p>
          <a:p>
            <a:pPr marL="742950" lvl="2" algn="just">
              <a:lnSpc>
                <a:spcPct val="110000"/>
              </a:lnSpc>
              <a:buFont typeface="Wingdings" pitchFamily="2" charset="2"/>
              <a:buChar char="Ø"/>
            </a:pPr>
            <a:endParaRPr lang="en-US" sz="2000" b="1" dirty="0" smtClean="0"/>
          </a:p>
          <a:p>
            <a:pPr marL="285750" lvl="1" algn="just">
              <a:lnSpc>
                <a:spcPct val="110000"/>
              </a:lnSpc>
              <a:buFont typeface="Wingdings" pitchFamily="2" charset="2"/>
              <a:buChar char="Ø"/>
            </a:pPr>
            <a:r>
              <a:rPr lang="en-US" sz="2000" b="1" dirty="0" smtClean="0"/>
              <a:t>Shortened version of Listing Agreement required to be executed within 6 months from notification.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001000" cy="6477000"/>
          </a:xfrm>
        </p:spPr>
        <p:txBody>
          <a:bodyPr/>
          <a:lstStyle/>
          <a:p>
            <a:pPr eaLnBrk="1" hangingPunct="1">
              <a:defRPr/>
            </a:pPr>
            <a:r>
              <a:rPr lang="en-IN" sz="4800" b="1" dirty="0"/>
              <a:t>SECTION C: OTHER </a:t>
            </a:r>
            <a:r>
              <a:rPr lang="en-IN" sz="4800" b="1" dirty="0" smtClean="0"/>
              <a:t>DETAILS </a:t>
            </a:r>
            <a:endParaRPr lang="en-IN" sz="3200" dirty="0"/>
          </a:p>
          <a:p>
            <a:pPr marL="457200" indent="-457200" eaLnBrk="1" hangingPunct="1">
              <a:buFont typeface="Wingdings" pitchFamily="2" charset="2"/>
              <a:buChar char="Ø"/>
              <a:defRPr/>
            </a:pPr>
            <a:r>
              <a:rPr lang="en-IN" sz="3200" dirty="0">
                <a:solidFill>
                  <a:schemeClr val="tx1"/>
                </a:solidFill>
              </a:rPr>
              <a:t>Does the Company have any Subsidiary Company/ </a:t>
            </a:r>
            <a:r>
              <a:rPr lang="en-IN" sz="3200" dirty="0" smtClean="0">
                <a:solidFill>
                  <a:schemeClr val="tx1"/>
                </a:solidFill>
              </a:rPr>
              <a:t>Companies.</a:t>
            </a:r>
            <a:endParaRPr lang="en-IN" sz="3200" dirty="0">
              <a:solidFill>
                <a:schemeClr val="tx1"/>
              </a:solidFill>
            </a:endParaRPr>
          </a:p>
          <a:p>
            <a:pPr marL="457200" indent="-457200" eaLnBrk="1" hangingPunct="1">
              <a:buFont typeface="Wingdings" pitchFamily="2" charset="2"/>
              <a:buChar char="Ø"/>
              <a:defRPr/>
            </a:pPr>
            <a:r>
              <a:rPr lang="en-IN" sz="3200" dirty="0" smtClean="0">
                <a:solidFill>
                  <a:schemeClr val="tx1"/>
                </a:solidFill>
              </a:rPr>
              <a:t> </a:t>
            </a:r>
            <a:r>
              <a:rPr lang="en-IN" sz="3200" dirty="0">
                <a:solidFill>
                  <a:schemeClr val="tx1"/>
                </a:solidFill>
              </a:rPr>
              <a:t>Do the Subsidiary Company/Companies participate in the BR Initiatives of the parent </a:t>
            </a:r>
            <a:r>
              <a:rPr lang="en-IN" sz="3200" dirty="0" smtClean="0">
                <a:solidFill>
                  <a:schemeClr val="tx1"/>
                </a:solidFill>
              </a:rPr>
              <a:t>company. </a:t>
            </a:r>
          </a:p>
          <a:p>
            <a:pPr marL="457200" indent="-457200" eaLnBrk="1" hangingPunct="1">
              <a:buFont typeface="Wingdings" pitchFamily="2" charset="2"/>
              <a:buChar char="Ø"/>
              <a:defRPr/>
            </a:pPr>
            <a:r>
              <a:rPr lang="en-IN" sz="3200" dirty="0" smtClean="0">
                <a:solidFill>
                  <a:schemeClr val="tx1"/>
                </a:solidFill>
              </a:rPr>
              <a:t>Do any other entity/entities (e.g. suppliers, distributors etc.) that the Company does business with, participate in the BR initiatives of the Company.</a:t>
            </a:r>
            <a:endParaRPr lang="en-US" sz="3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0"/>
            <a:ext cx="8077200" cy="6477000"/>
          </a:xfrm>
        </p:spPr>
        <p:txBody>
          <a:bodyPr/>
          <a:lstStyle/>
          <a:p>
            <a:pPr eaLnBrk="1" hangingPunct="1">
              <a:defRPr/>
            </a:pPr>
            <a:r>
              <a:rPr lang="en-IN" sz="3200" b="1" dirty="0" smtClean="0"/>
              <a:t>SECTION </a:t>
            </a:r>
            <a:r>
              <a:rPr lang="en-IN" sz="3200" b="1" dirty="0"/>
              <a:t>D: BR INFORMATION </a:t>
            </a:r>
            <a:endParaRPr lang="en-IN" sz="3200" dirty="0"/>
          </a:p>
          <a:p>
            <a:pPr eaLnBrk="1" hangingPunct="1">
              <a:defRPr/>
            </a:pPr>
            <a:r>
              <a:rPr lang="en-IN" sz="2800" dirty="0">
                <a:solidFill>
                  <a:schemeClr val="tx1"/>
                </a:solidFill>
              </a:rPr>
              <a:t>1. Details of Director/Directors responsible for BR </a:t>
            </a:r>
          </a:p>
          <a:p>
            <a:pPr eaLnBrk="1" hangingPunct="1">
              <a:defRPr/>
            </a:pPr>
            <a:r>
              <a:rPr lang="en-IN" sz="2800" dirty="0" smtClean="0">
                <a:solidFill>
                  <a:schemeClr val="tx1"/>
                </a:solidFill>
              </a:rPr>
              <a:t>(</a:t>
            </a:r>
            <a:r>
              <a:rPr lang="en-IN" sz="2800" dirty="0">
                <a:solidFill>
                  <a:schemeClr val="tx1"/>
                </a:solidFill>
              </a:rPr>
              <a:t>a) Details of the Director/Director responsible for implementation of the BR policy/policies </a:t>
            </a:r>
          </a:p>
          <a:p>
            <a:pPr eaLnBrk="1" hangingPunct="1">
              <a:defRPr/>
            </a:pPr>
            <a:r>
              <a:rPr lang="en-IN" sz="2800" dirty="0">
                <a:solidFill>
                  <a:schemeClr val="tx1"/>
                </a:solidFill>
              </a:rPr>
              <a:t>1. DIN Number </a:t>
            </a:r>
          </a:p>
          <a:p>
            <a:pPr eaLnBrk="1" hangingPunct="1">
              <a:defRPr/>
            </a:pPr>
            <a:r>
              <a:rPr lang="en-IN" sz="2800" dirty="0">
                <a:solidFill>
                  <a:schemeClr val="tx1"/>
                </a:solidFill>
              </a:rPr>
              <a:t>2. Name </a:t>
            </a:r>
          </a:p>
          <a:p>
            <a:pPr eaLnBrk="1" hangingPunct="1">
              <a:defRPr/>
            </a:pPr>
            <a:r>
              <a:rPr lang="en-IN" sz="2800" dirty="0">
                <a:solidFill>
                  <a:schemeClr val="tx1"/>
                </a:solidFill>
              </a:rPr>
              <a:t>3. Designation </a:t>
            </a:r>
            <a:endParaRPr lang="en-IN" sz="2800" dirty="0" smtClean="0">
              <a:solidFill>
                <a:schemeClr val="tx1"/>
              </a:solidFill>
            </a:endParaRPr>
          </a:p>
          <a:p>
            <a:pPr eaLnBrk="1" hangingPunct="1">
              <a:defRPr/>
            </a:pPr>
            <a:r>
              <a:rPr lang="en-IN" sz="2800" dirty="0" smtClean="0">
                <a:solidFill>
                  <a:schemeClr val="tx1"/>
                </a:solidFill>
              </a:rPr>
              <a:t>(</a:t>
            </a:r>
            <a:r>
              <a:rPr lang="en-IN" sz="2800" dirty="0">
                <a:solidFill>
                  <a:schemeClr val="tx1"/>
                </a:solidFill>
              </a:rPr>
              <a:t>b) Details of the BR head </a:t>
            </a:r>
            <a:endParaRPr lang="en-IN" sz="2800" dirty="0" smtClean="0">
              <a:solidFill>
                <a:schemeClr val="tx1"/>
              </a:solidFill>
            </a:endParaRPr>
          </a:p>
          <a:p>
            <a:pPr eaLnBrk="1" hangingPunct="1">
              <a:defRPr/>
            </a:pPr>
            <a:endParaRPr lang="en-IN" sz="2800" dirty="0"/>
          </a:p>
          <a:p>
            <a:pPr eaLnBrk="1" hangingPunct="1">
              <a:defRPr/>
            </a:pPr>
            <a:endParaRPr lang="en-IN" sz="3200" dirty="0"/>
          </a:p>
        </p:txBody>
      </p:sp>
      <p:graphicFrame>
        <p:nvGraphicFramePr>
          <p:cNvPr id="4" name="Table 3"/>
          <p:cNvGraphicFramePr>
            <a:graphicFrameLocks noGrp="1"/>
          </p:cNvGraphicFramePr>
          <p:nvPr/>
        </p:nvGraphicFramePr>
        <p:xfrm>
          <a:off x="228600" y="4419600"/>
          <a:ext cx="8077200" cy="2225040"/>
        </p:xfrm>
        <a:graphic>
          <a:graphicData uri="http://schemas.openxmlformats.org/drawingml/2006/table">
            <a:tbl>
              <a:tblPr firstRow="1" bandRow="1">
                <a:tableStyleId>{5C22544A-7EE6-4342-B048-85BDC9FD1C3A}</a:tableStyleId>
              </a:tblPr>
              <a:tblGrid>
                <a:gridCol w="838200"/>
                <a:gridCol w="4546600"/>
                <a:gridCol w="2692400"/>
              </a:tblGrid>
              <a:tr h="370840">
                <a:tc>
                  <a:txBody>
                    <a:bodyPr/>
                    <a:lstStyle/>
                    <a:p>
                      <a:r>
                        <a:rPr lang="en-IN" sz="1800" b="1" dirty="0" smtClean="0">
                          <a:solidFill>
                            <a:schemeClr val="tx1"/>
                          </a:solidFill>
                        </a:rPr>
                        <a:t>No. </a:t>
                      </a:r>
                      <a:endParaRPr lang="en-IN" dirty="0"/>
                    </a:p>
                  </a:txBody>
                  <a:tcPr/>
                </a:tc>
                <a:tc>
                  <a:txBody>
                    <a:bodyPr/>
                    <a:lstStyle/>
                    <a:p>
                      <a:r>
                        <a:rPr lang="en-IN" sz="1800" b="1" dirty="0" smtClean="0">
                          <a:solidFill>
                            <a:schemeClr val="tx1"/>
                          </a:solidFill>
                        </a:rPr>
                        <a:t>Particulars </a:t>
                      </a:r>
                      <a:endParaRPr lang="en-IN" dirty="0"/>
                    </a:p>
                  </a:txBody>
                  <a:tcPr/>
                </a:tc>
                <a:tc>
                  <a:txBody>
                    <a:bodyPr/>
                    <a:lstStyle/>
                    <a:p>
                      <a:r>
                        <a:rPr lang="en-IN" sz="1800" b="1" dirty="0" smtClean="0">
                          <a:solidFill>
                            <a:schemeClr val="tx1"/>
                          </a:solidFill>
                        </a:rPr>
                        <a:t>Details</a:t>
                      </a:r>
                      <a:endParaRPr lang="en-IN" dirty="0"/>
                    </a:p>
                  </a:txBody>
                  <a:tcPr/>
                </a:tc>
              </a:tr>
              <a:tr h="370840">
                <a:tc>
                  <a:txBody>
                    <a:bodyPr/>
                    <a:lstStyle/>
                    <a:p>
                      <a:r>
                        <a:rPr lang="en-US" dirty="0" smtClean="0"/>
                        <a:t>1.</a:t>
                      </a:r>
                      <a:endParaRPr lang="en-IN" dirty="0"/>
                    </a:p>
                  </a:txBody>
                  <a:tcPr/>
                </a:tc>
                <a:tc>
                  <a:txBody>
                    <a:bodyPr/>
                    <a:lstStyle/>
                    <a:p>
                      <a:r>
                        <a:rPr lang="en-IN" sz="1800" dirty="0" smtClean="0">
                          <a:solidFill>
                            <a:schemeClr val="bg1"/>
                          </a:solidFill>
                        </a:rPr>
                        <a:t>DIN Number (if applicable) </a:t>
                      </a:r>
                      <a:endParaRPr lang="en-IN" dirty="0">
                        <a:solidFill>
                          <a:schemeClr val="bg1"/>
                        </a:solidFill>
                      </a:endParaRPr>
                    </a:p>
                  </a:txBody>
                  <a:tcPr/>
                </a:tc>
                <a:tc>
                  <a:txBody>
                    <a:bodyPr/>
                    <a:lstStyle/>
                    <a:p>
                      <a:endParaRPr lang="en-IN"/>
                    </a:p>
                  </a:txBody>
                  <a:tcPr/>
                </a:tc>
              </a:tr>
              <a:tr h="370840">
                <a:tc>
                  <a:txBody>
                    <a:bodyPr/>
                    <a:lstStyle/>
                    <a:p>
                      <a:r>
                        <a:rPr lang="en-US" dirty="0" smtClean="0"/>
                        <a:t>2.</a:t>
                      </a:r>
                      <a:endParaRPr lang="en-IN" dirty="0"/>
                    </a:p>
                  </a:txBody>
                  <a:tcPr/>
                </a:tc>
                <a:tc>
                  <a:txBody>
                    <a:bodyPr/>
                    <a:lstStyle/>
                    <a:p>
                      <a:r>
                        <a:rPr lang="en-IN" sz="1800" dirty="0" smtClean="0">
                          <a:solidFill>
                            <a:schemeClr val="bg1"/>
                          </a:solidFill>
                        </a:rPr>
                        <a:t>Name 	</a:t>
                      </a:r>
                      <a:endParaRPr lang="en-IN" dirty="0">
                        <a:solidFill>
                          <a:schemeClr val="bg1"/>
                        </a:solidFill>
                      </a:endParaRPr>
                    </a:p>
                  </a:txBody>
                  <a:tcPr/>
                </a:tc>
                <a:tc>
                  <a:txBody>
                    <a:bodyPr/>
                    <a:lstStyle/>
                    <a:p>
                      <a:endParaRPr lang="en-IN"/>
                    </a:p>
                  </a:txBody>
                  <a:tcPr/>
                </a:tc>
              </a:tr>
              <a:tr h="370840">
                <a:tc>
                  <a:txBody>
                    <a:bodyPr/>
                    <a:lstStyle/>
                    <a:p>
                      <a:r>
                        <a:rPr lang="en-US" dirty="0" smtClean="0"/>
                        <a:t>3.</a:t>
                      </a:r>
                      <a:endParaRPr lang="en-IN" dirty="0"/>
                    </a:p>
                  </a:txBody>
                  <a:tcPr/>
                </a:tc>
                <a:tc>
                  <a:txBody>
                    <a:bodyPr/>
                    <a:lstStyle/>
                    <a:p>
                      <a:r>
                        <a:rPr lang="en-IN" sz="1800" dirty="0" smtClean="0">
                          <a:solidFill>
                            <a:schemeClr val="bg1"/>
                          </a:solidFill>
                        </a:rPr>
                        <a:t>Designation </a:t>
                      </a:r>
                      <a:endParaRPr lang="en-IN" dirty="0">
                        <a:solidFill>
                          <a:schemeClr val="bg1"/>
                        </a:solidFill>
                      </a:endParaRPr>
                    </a:p>
                  </a:txBody>
                  <a:tcPr/>
                </a:tc>
                <a:tc>
                  <a:txBody>
                    <a:bodyPr/>
                    <a:lstStyle/>
                    <a:p>
                      <a:endParaRPr lang="en-IN"/>
                    </a:p>
                  </a:txBody>
                  <a:tcPr/>
                </a:tc>
              </a:tr>
              <a:tr h="370840">
                <a:tc>
                  <a:txBody>
                    <a:bodyPr/>
                    <a:lstStyle/>
                    <a:p>
                      <a:r>
                        <a:rPr lang="en-US" dirty="0" smtClean="0"/>
                        <a:t>4.</a:t>
                      </a:r>
                      <a:endParaRPr lang="en-IN" dirty="0"/>
                    </a:p>
                  </a:txBody>
                  <a:tcPr/>
                </a:tc>
                <a:tc>
                  <a:txBody>
                    <a:bodyPr/>
                    <a:lstStyle/>
                    <a:p>
                      <a:r>
                        <a:rPr lang="en-IN" sz="1800" dirty="0" smtClean="0">
                          <a:solidFill>
                            <a:schemeClr val="bg1"/>
                          </a:solidFill>
                        </a:rPr>
                        <a:t>Telephone number </a:t>
                      </a:r>
                      <a:endParaRPr lang="en-IN" dirty="0">
                        <a:solidFill>
                          <a:schemeClr val="bg1"/>
                        </a:solidFill>
                      </a:endParaRPr>
                    </a:p>
                  </a:txBody>
                  <a:tcPr/>
                </a:tc>
                <a:tc>
                  <a:txBody>
                    <a:bodyPr/>
                    <a:lstStyle/>
                    <a:p>
                      <a:endParaRPr lang="en-IN"/>
                    </a:p>
                  </a:txBody>
                  <a:tcPr/>
                </a:tc>
              </a:tr>
              <a:tr h="370840">
                <a:tc>
                  <a:txBody>
                    <a:bodyPr/>
                    <a:lstStyle/>
                    <a:p>
                      <a:r>
                        <a:rPr lang="en-US" dirty="0" smtClean="0"/>
                        <a:t>5.</a:t>
                      </a:r>
                      <a:endParaRPr lang="en-IN" dirty="0"/>
                    </a:p>
                  </a:txBody>
                  <a:tcPr/>
                </a:tc>
                <a:tc>
                  <a:txBody>
                    <a:bodyPr/>
                    <a:lstStyle/>
                    <a:p>
                      <a:r>
                        <a:rPr lang="en-IN" sz="1800" dirty="0" smtClean="0">
                          <a:solidFill>
                            <a:schemeClr val="bg1"/>
                          </a:solidFill>
                        </a:rPr>
                        <a:t>e-mail id </a:t>
                      </a:r>
                      <a:endParaRPr lang="en-IN" dirty="0">
                        <a:solidFill>
                          <a:schemeClr val="bg1"/>
                        </a:solidFill>
                      </a:endParaRPr>
                    </a:p>
                  </a:txBody>
                  <a:tcPr/>
                </a:tc>
                <a:tc>
                  <a:txBody>
                    <a:bodyPr/>
                    <a:lstStyle/>
                    <a:p>
                      <a:endParaRPr lang="en-IN"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8229600" cy="152400"/>
          </a:xfrm>
        </p:spPr>
        <p:txBody>
          <a:bodyPr/>
          <a:lstStyle/>
          <a:p>
            <a:pPr eaLnBrk="1" hangingPunct="1">
              <a:defRPr/>
            </a:pPr>
            <a:r>
              <a:rPr lang="en-US" sz="3200" b="1" dirty="0" smtClean="0"/>
              <a:t>BUSINESS RESPONSIBILITY INFORMATION</a:t>
            </a:r>
            <a:br>
              <a:rPr lang="en-US" sz="3200" b="1" dirty="0" smtClean="0"/>
            </a:br>
            <a:r>
              <a:rPr lang="en-US" sz="1800" b="1" dirty="0" smtClean="0"/>
              <a:t>A.  DETAILS OF COM PLIANCE</a:t>
            </a:r>
            <a:r>
              <a:rPr lang="en-IN" sz="3200" dirty="0"/>
              <a:t/>
            </a:r>
            <a:br>
              <a:rPr lang="en-IN" sz="3200" dirty="0"/>
            </a:br>
            <a:endParaRPr lang="en-IN" sz="3200" b="1" dirty="0"/>
          </a:p>
        </p:txBody>
      </p:sp>
      <p:graphicFrame>
        <p:nvGraphicFramePr>
          <p:cNvPr id="3" name="Table 2"/>
          <p:cNvGraphicFramePr>
            <a:graphicFrameLocks noGrp="1"/>
          </p:cNvGraphicFramePr>
          <p:nvPr/>
        </p:nvGraphicFramePr>
        <p:xfrm>
          <a:off x="152400" y="1219200"/>
          <a:ext cx="6553200" cy="5615570"/>
        </p:xfrm>
        <a:graphic>
          <a:graphicData uri="http://schemas.openxmlformats.org/drawingml/2006/table">
            <a:tbl>
              <a:tblPr firstRow="1" bandRow="1">
                <a:tableStyleId>{5C22544A-7EE6-4342-B048-85BDC9FD1C3A}</a:tableStyleId>
              </a:tblPr>
              <a:tblGrid>
                <a:gridCol w="595745"/>
                <a:gridCol w="5957455"/>
              </a:tblGrid>
              <a:tr h="510911">
                <a:tc>
                  <a:txBody>
                    <a:bodyPr/>
                    <a:lstStyle/>
                    <a:p>
                      <a:pPr algn="ctr"/>
                      <a:r>
                        <a:rPr lang="en-US" dirty="0" smtClean="0">
                          <a:solidFill>
                            <a:schemeClr val="tx1"/>
                          </a:solidFill>
                        </a:rPr>
                        <a:t>SR. NO.</a:t>
                      </a:r>
                      <a:endParaRPr lang="en-IN" dirty="0">
                        <a:solidFill>
                          <a:schemeClr val="tx1"/>
                        </a:solidFill>
                      </a:endParaRPr>
                    </a:p>
                  </a:txBody>
                  <a:tcPr/>
                </a:tc>
                <a:tc>
                  <a:txBody>
                    <a:bodyPr/>
                    <a:lstStyle/>
                    <a:p>
                      <a:pPr algn="ctr"/>
                      <a:r>
                        <a:rPr lang="en-US" dirty="0" smtClean="0">
                          <a:solidFill>
                            <a:schemeClr val="tx1"/>
                          </a:solidFill>
                        </a:rPr>
                        <a:t>QUESTIONS</a:t>
                      </a:r>
                      <a:endParaRPr lang="en-IN" dirty="0">
                        <a:solidFill>
                          <a:schemeClr val="tx1"/>
                        </a:solidFill>
                      </a:endParaRPr>
                    </a:p>
                  </a:txBody>
                  <a:tcPr/>
                </a:tc>
              </a:tr>
              <a:tr h="663311">
                <a:tc>
                  <a:txBody>
                    <a:bodyPr/>
                    <a:lstStyle/>
                    <a:p>
                      <a:r>
                        <a:rPr lang="en-US" dirty="0" smtClean="0"/>
                        <a:t>1.</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Has the policy being formulated in consultation with the relevant stakeholders? 	</a:t>
                      </a:r>
                    </a:p>
                  </a:txBody>
                  <a:tcPr/>
                </a:tc>
              </a:tr>
              <a:tr h="663311">
                <a:tc>
                  <a:txBody>
                    <a:bodyPr/>
                    <a:lstStyle/>
                    <a:p>
                      <a:r>
                        <a:rPr lang="en-US" dirty="0" smtClean="0"/>
                        <a:t>2.</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Does the policy conform to any national / international standards? If yes, specify? (50 words) 	</a:t>
                      </a:r>
                    </a:p>
                  </a:txBody>
                  <a:tcPr/>
                </a:tc>
              </a:tr>
              <a:tr h="947587">
                <a:tc>
                  <a:txBody>
                    <a:bodyPr/>
                    <a:lstStyle/>
                    <a:p>
                      <a:r>
                        <a:rPr lang="en-US" dirty="0" smtClean="0"/>
                        <a:t>3.</a:t>
                      </a:r>
                      <a:endParaRPr lang="en-IN" dirty="0"/>
                    </a:p>
                  </a:txBody>
                  <a:tcPr/>
                </a:tc>
                <a:tc>
                  <a:txBody>
                    <a:bodyPr/>
                    <a:lstStyle/>
                    <a:p>
                      <a:r>
                        <a:rPr lang="en-IN" sz="1800" b="0" i="0" u="none" strike="noStrike" kern="1200" baseline="0" dirty="0" smtClean="0">
                          <a:solidFill>
                            <a:schemeClr val="dk1"/>
                          </a:solidFill>
                          <a:latin typeface="+mn-lt"/>
                          <a:ea typeface="+mn-ea"/>
                          <a:cs typeface="+mn-cs"/>
                        </a:rPr>
                        <a:t>Has the policy being approved by the Board? </a:t>
                      </a:r>
                    </a:p>
                    <a:p>
                      <a:r>
                        <a:rPr lang="en-IN" sz="1800" b="0" i="0" u="none" strike="noStrike" kern="1200" baseline="0" dirty="0" smtClean="0">
                          <a:solidFill>
                            <a:schemeClr val="dk1"/>
                          </a:solidFill>
                          <a:latin typeface="+mn-lt"/>
                          <a:ea typeface="+mn-ea"/>
                          <a:cs typeface="+mn-cs"/>
                        </a:rPr>
                        <a:t>Is yes, has it been signed by MD/ owner/ CEO/ appropriate Board Director? 	</a:t>
                      </a:r>
                    </a:p>
                  </a:txBody>
                  <a:tcPr/>
                </a:tc>
              </a:tr>
              <a:tr h="947587">
                <a:tc>
                  <a:txBody>
                    <a:bodyPr/>
                    <a:lstStyle/>
                    <a:p>
                      <a:r>
                        <a:rPr lang="en-US" dirty="0" smtClean="0"/>
                        <a:t>4.</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Does the company have a specified committee of the Board/ Director/ Official to oversee the implementation of the policy? 	</a:t>
                      </a:r>
                    </a:p>
                  </a:txBody>
                  <a:tcPr/>
                </a:tc>
              </a:tr>
              <a:tr h="427072">
                <a:tc>
                  <a:txBody>
                    <a:bodyPr/>
                    <a:lstStyle/>
                    <a:p>
                      <a:r>
                        <a:rPr lang="en-US" dirty="0" smtClean="0"/>
                        <a:t>5.</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Indicate the link for the policy to be viewed online? 	</a:t>
                      </a:r>
                    </a:p>
                  </a:txBody>
                  <a:tcPr/>
                </a:tc>
              </a:tr>
              <a:tr h="663311">
                <a:tc>
                  <a:txBody>
                    <a:bodyPr/>
                    <a:lstStyle/>
                    <a:p>
                      <a:r>
                        <a:rPr lang="en-US" dirty="0" smtClean="0"/>
                        <a:t>6.</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Has the policy been formally communicated to all relevant internal and external stakeholders? 	</a:t>
                      </a:r>
                    </a:p>
                  </a:txBody>
                  <a:tcPr/>
                </a:tc>
              </a:tr>
              <a:tr h="663311">
                <a:tc>
                  <a:txBody>
                    <a:bodyPr/>
                    <a:lstStyle/>
                    <a:p>
                      <a:r>
                        <a:rPr lang="en-US" dirty="0" smtClean="0"/>
                        <a:t>7.</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Does the company have in-house structure to implement the policy/ policies. 	</a:t>
                      </a:r>
                    </a:p>
                  </a:txBody>
                  <a:tcPr/>
                </a:tc>
              </a:tr>
            </a:tbl>
          </a:graphicData>
        </a:graphic>
      </p:graphicFrame>
      <p:sp>
        <p:nvSpPr>
          <p:cNvPr id="4" name="Right Brace 3"/>
          <p:cNvSpPr/>
          <p:nvPr/>
        </p:nvSpPr>
        <p:spPr>
          <a:xfrm>
            <a:off x="6096000" y="2133600"/>
            <a:ext cx="990600" cy="4419600"/>
          </a:xfrm>
          <a:prstGeom prst="rightBrace">
            <a:avLst>
              <a:gd name="adj1" fmla="val 20844"/>
              <a:gd name="adj2" fmla="val 52003"/>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 name="Oval Callout 5"/>
          <p:cNvSpPr/>
          <p:nvPr/>
        </p:nvSpPr>
        <p:spPr>
          <a:xfrm>
            <a:off x="6934200" y="762000"/>
            <a:ext cx="1524000" cy="3352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1"/>
                </a:solidFill>
              </a:rPr>
              <a:t>COMMON QUESTION STRUCTURE FOR ALL NINE PRINCIPLES</a:t>
            </a:r>
            <a:endParaRPr lang="en-IN"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600" y="228600"/>
          <a:ext cx="6324600" cy="1828800"/>
        </p:xfrm>
        <a:graphic>
          <a:graphicData uri="http://schemas.openxmlformats.org/drawingml/2006/table">
            <a:tbl>
              <a:tblPr firstRow="1" bandRow="1">
                <a:tableStyleId>{5C22544A-7EE6-4342-B048-85BDC9FD1C3A}</a:tableStyleId>
              </a:tblPr>
              <a:tblGrid>
                <a:gridCol w="624652"/>
                <a:gridCol w="5699948"/>
              </a:tblGrid>
              <a:tr h="809625">
                <a:tc>
                  <a:txBody>
                    <a:bodyPr/>
                    <a:lstStyle/>
                    <a:p>
                      <a:r>
                        <a:rPr lang="en-US" dirty="0" smtClean="0">
                          <a:solidFill>
                            <a:schemeClr val="tx1"/>
                          </a:solidFill>
                        </a:rPr>
                        <a:t>8.</a:t>
                      </a:r>
                      <a:endParaRPr lang="en-IN"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kern="1200" baseline="0" dirty="0" smtClean="0">
                          <a:solidFill>
                            <a:schemeClr val="tx1"/>
                          </a:solidFill>
                          <a:latin typeface="+mn-lt"/>
                          <a:ea typeface="+mn-ea"/>
                          <a:cs typeface="+mn-cs"/>
                        </a:rPr>
                        <a:t>Does the Company have a grievance </a:t>
                      </a:r>
                      <a:r>
                        <a:rPr lang="en-IN" sz="1800" b="1" i="0" u="none" strike="noStrike" kern="1200" baseline="0" dirty="0" err="1" smtClean="0">
                          <a:solidFill>
                            <a:schemeClr val="tx1"/>
                          </a:solidFill>
                          <a:latin typeface="+mn-lt"/>
                          <a:ea typeface="+mn-ea"/>
                          <a:cs typeface="+mn-cs"/>
                        </a:rPr>
                        <a:t>redressal</a:t>
                      </a:r>
                      <a:r>
                        <a:rPr lang="en-IN" sz="1800" b="1" i="0" u="none" strike="noStrike" kern="1200" baseline="0" dirty="0" smtClean="0">
                          <a:solidFill>
                            <a:schemeClr val="tx1"/>
                          </a:solidFill>
                          <a:latin typeface="+mn-lt"/>
                          <a:ea typeface="+mn-ea"/>
                          <a:cs typeface="+mn-cs"/>
                        </a:rPr>
                        <a:t> mechanism related to the policy/ policies to address stakeholders’ grievances related to the policy/ policies? </a:t>
                      </a:r>
                      <a:r>
                        <a:rPr lang="en-IN" sz="1800" b="0" i="0" u="none" strike="noStrike" kern="1200" baseline="0" dirty="0" smtClean="0">
                          <a:solidFill>
                            <a:schemeClr val="lt1"/>
                          </a:solidFill>
                          <a:latin typeface="+mn-lt"/>
                          <a:ea typeface="+mn-ea"/>
                          <a:cs typeface="+mn-cs"/>
                        </a:rPr>
                        <a:t>	</a:t>
                      </a:r>
                    </a:p>
                  </a:txBody>
                  <a:tcPr/>
                </a:tc>
              </a:tr>
              <a:tr h="809625">
                <a:tc>
                  <a:txBody>
                    <a:bodyPr/>
                    <a:lstStyle/>
                    <a:p>
                      <a:r>
                        <a:rPr lang="en-US" dirty="0" smtClean="0"/>
                        <a:t>9.</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Has the company carried out independent audit/ evaluation of the working of this policy by an internal or external agency? 	</a:t>
                      </a:r>
                    </a:p>
                  </a:txBody>
                  <a:tcPr/>
                </a:tc>
              </a:tr>
            </a:tbl>
          </a:graphicData>
        </a:graphic>
      </p:graphicFrame>
      <p:sp>
        <p:nvSpPr>
          <p:cNvPr id="25613" name="TextBox 5"/>
          <p:cNvSpPr txBox="1">
            <a:spLocks noChangeArrowheads="1"/>
          </p:cNvSpPr>
          <p:nvPr/>
        </p:nvSpPr>
        <p:spPr bwMode="auto">
          <a:xfrm>
            <a:off x="228600" y="2209800"/>
            <a:ext cx="8153400" cy="708025"/>
          </a:xfrm>
          <a:prstGeom prst="rect">
            <a:avLst/>
          </a:prstGeom>
          <a:noFill/>
          <a:ln w="9525">
            <a:noFill/>
            <a:miter lim="800000"/>
            <a:headEnd/>
            <a:tailEnd/>
          </a:ln>
        </p:spPr>
        <p:txBody>
          <a:bodyPr>
            <a:spAutoFit/>
          </a:bodyPr>
          <a:lstStyle/>
          <a:p>
            <a:r>
              <a:rPr lang="en-US" sz="2000" b="1"/>
              <a:t>B. </a:t>
            </a:r>
            <a:r>
              <a:rPr lang="en-IN" sz="2000" b="1"/>
              <a:t>If answer to the question at serial number 1 against any principle, is ‘No’, please explain why: (Tick up to 2 options) </a:t>
            </a:r>
          </a:p>
        </p:txBody>
      </p:sp>
      <p:graphicFrame>
        <p:nvGraphicFramePr>
          <p:cNvPr id="7" name="Table 6"/>
          <p:cNvGraphicFramePr>
            <a:graphicFrameLocks noGrp="1"/>
          </p:cNvGraphicFramePr>
          <p:nvPr/>
        </p:nvGraphicFramePr>
        <p:xfrm>
          <a:off x="225425" y="2989263"/>
          <a:ext cx="6327775" cy="2801558"/>
        </p:xfrm>
        <a:graphic>
          <a:graphicData uri="http://schemas.openxmlformats.org/drawingml/2006/table">
            <a:tbl>
              <a:tblPr firstRow="1" bandRow="1">
                <a:tableStyleId>{5C22544A-7EE6-4342-B048-85BDC9FD1C3A}</a:tableStyleId>
              </a:tblPr>
              <a:tblGrid>
                <a:gridCol w="663534"/>
                <a:gridCol w="5664241"/>
              </a:tblGrid>
              <a:tr h="442194">
                <a:tc>
                  <a:txBody>
                    <a:bodyPr/>
                    <a:lstStyle/>
                    <a:p>
                      <a:r>
                        <a:rPr lang="en-US" sz="2000" dirty="0" smtClean="0">
                          <a:solidFill>
                            <a:schemeClr val="tx1"/>
                          </a:solidFill>
                        </a:rPr>
                        <a:t>1.</a:t>
                      </a:r>
                      <a:endParaRPr lang="en-IN" sz="2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u="none" strike="noStrike" kern="1200" baseline="0" dirty="0" smtClean="0">
                          <a:solidFill>
                            <a:schemeClr val="tx1"/>
                          </a:solidFill>
                          <a:latin typeface="+mn-lt"/>
                          <a:ea typeface="+mn-ea"/>
                          <a:cs typeface="+mn-cs"/>
                        </a:rPr>
                        <a:t>The company has not understood the Principles 	</a:t>
                      </a:r>
                    </a:p>
                  </a:txBody>
                  <a:tcPr/>
                </a:tc>
              </a:tr>
              <a:tr h="1020446">
                <a:tc>
                  <a:txBody>
                    <a:bodyPr/>
                    <a:lstStyle/>
                    <a:p>
                      <a:r>
                        <a:rPr lang="en-US" dirty="0" smtClean="0"/>
                        <a:t>2.</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The company is not at a stage where it finds itself in a position to formulate and implement the policies on specified principles 	</a:t>
                      </a:r>
                    </a:p>
                  </a:txBody>
                  <a:tcPr/>
                </a:tc>
              </a:tr>
              <a:tr h="714312">
                <a:tc>
                  <a:txBody>
                    <a:bodyPr/>
                    <a:lstStyle/>
                    <a:p>
                      <a:r>
                        <a:rPr lang="en-US" dirty="0" smtClean="0"/>
                        <a:t>3.</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The company does not have financial or manpower resources available for the task 	</a:t>
                      </a:r>
                    </a:p>
                  </a:txBody>
                  <a:tcPr/>
                </a:tc>
              </a:tr>
              <a:tr h="155002">
                <a:tc>
                  <a:txBody>
                    <a:bodyPr/>
                    <a:lstStyle/>
                    <a:p>
                      <a:r>
                        <a:rPr lang="en-US" dirty="0" smtClean="0"/>
                        <a:t>4.</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It is planned to be done within next 6 months 	</a:t>
                      </a:r>
                    </a:p>
                  </a:txBody>
                  <a:tcPr/>
                </a:tc>
              </a:tr>
            </a:tbl>
          </a:graphicData>
        </a:graphic>
      </p:graphicFrame>
      <p:graphicFrame>
        <p:nvGraphicFramePr>
          <p:cNvPr id="8" name="Table 7"/>
          <p:cNvGraphicFramePr>
            <a:graphicFrameLocks noGrp="1"/>
          </p:cNvGraphicFramePr>
          <p:nvPr/>
        </p:nvGraphicFramePr>
        <p:xfrm>
          <a:off x="228600" y="5867400"/>
          <a:ext cx="6324600" cy="741680"/>
        </p:xfrm>
        <a:graphic>
          <a:graphicData uri="http://schemas.openxmlformats.org/drawingml/2006/table">
            <a:tbl>
              <a:tblPr firstRow="1" bandRow="1">
                <a:tableStyleId>{5C22544A-7EE6-4342-B048-85BDC9FD1C3A}</a:tableStyleId>
              </a:tblPr>
              <a:tblGrid>
                <a:gridCol w="663346"/>
                <a:gridCol w="5661254"/>
              </a:tblGrid>
              <a:tr h="370840">
                <a:tc>
                  <a:txBody>
                    <a:bodyPr/>
                    <a:lstStyle/>
                    <a:p>
                      <a:r>
                        <a:rPr lang="en-US" dirty="0" smtClean="0">
                          <a:solidFill>
                            <a:schemeClr val="tx1"/>
                          </a:solidFill>
                        </a:rPr>
                        <a:t>5.</a:t>
                      </a:r>
                      <a:endParaRPr lang="en-IN"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tx1"/>
                          </a:solidFill>
                          <a:latin typeface="+mn-lt"/>
                          <a:ea typeface="+mn-ea"/>
                          <a:cs typeface="+mn-cs"/>
                        </a:rPr>
                        <a:t>It is planned to be done within the next 1 year 	</a:t>
                      </a:r>
                    </a:p>
                  </a:txBody>
                  <a:tcPr/>
                </a:tc>
              </a:tr>
              <a:tr h="370840">
                <a:tc>
                  <a:txBody>
                    <a:bodyPr/>
                    <a:lstStyle/>
                    <a:p>
                      <a:r>
                        <a:rPr lang="en-US" dirty="0" smtClean="0"/>
                        <a:t>6.</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Any other reason (please specify) 	</a:t>
                      </a:r>
                    </a:p>
                  </a:txBody>
                  <a:tcPr/>
                </a:tc>
              </a:tr>
            </a:tbl>
          </a:graphicData>
        </a:graphic>
      </p:graphicFrame>
      <p:sp>
        <p:nvSpPr>
          <p:cNvPr id="6" name="Right Brace 5"/>
          <p:cNvSpPr/>
          <p:nvPr/>
        </p:nvSpPr>
        <p:spPr>
          <a:xfrm>
            <a:off x="6400800" y="533400"/>
            <a:ext cx="609600" cy="1143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9" name="Oval Callout 8"/>
          <p:cNvSpPr/>
          <p:nvPr/>
        </p:nvSpPr>
        <p:spPr>
          <a:xfrm>
            <a:off x="6781800" y="3124200"/>
            <a:ext cx="1676400" cy="16002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1"/>
                </a:solidFill>
              </a:rPr>
              <a:t>COMMON QUESTION STRUCTURE FOR ALL NINE PRINCIPLES</a:t>
            </a:r>
            <a:endParaRPr lang="en-IN" b="1" dirty="0">
              <a:solidFill>
                <a:schemeClr val="tx1"/>
              </a:solidFill>
            </a:endParaRPr>
          </a:p>
        </p:txBody>
      </p:sp>
      <p:sp>
        <p:nvSpPr>
          <p:cNvPr id="10" name="Oval 9"/>
          <p:cNvSpPr/>
          <p:nvPr/>
        </p:nvSpPr>
        <p:spPr>
          <a:xfrm>
            <a:off x="6934200" y="0"/>
            <a:ext cx="15240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dirty="0">
                <a:solidFill>
                  <a:schemeClr val="tx1"/>
                </a:solidFill>
              </a:rPr>
              <a:t>COMMON QUESTION STRUCTURE FOR ALL 9PRINCIPLES</a:t>
            </a:r>
            <a:endParaRPr lang="en-IN" sz="1200" b="1" dirty="0">
              <a:solidFill>
                <a:schemeClr val="tx1"/>
              </a:solidFill>
            </a:endParaRPr>
          </a:p>
        </p:txBody>
      </p:sp>
      <p:sp>
        <p:nvSpPr>
          <p:cNvPr id="11" name="Right Brace 10"/>
          <p:cNvSpPr/>
          <p:nvPr/>
        </p:nvSpPr>
        <p:spPr>
          <a:xfrm>
            <a:off x="6248400" y="3276600"/>
            <a:ext cx="838200" cy="3200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153400" cy="6553200"/>
          </a:xfrm>
        </p:spPr>
        <p:txBody>
          <a:bodyPr>
            <a:normAutofit lnSpcReduction="10000"/>
          </a:bodyPr>
          <a:lstStyle/>
          <a:p>
            <a:pPr eaLnBrk="1" hangingPunct="1">
              <a:defRPr/>
            </a:pPr>
            <a:endParaRPr lang="en-IN" sz="2200" dirty="0">
              <a:solidFill>
                <a:schemeClr val="tx1"/>
              </a:solidFill>
            </a:endParaRPr>
          </a:p>
          <a:p>
            <a:pPr eaLnBrk="1" hangingPunct="1">
              <a:defRPr/>
            </a:pPr>
            <a:r>
              <a:rPr lang="en-IN" sz="2200" dirty="0">
                <a:solidFill>
                  <a:schemeClr val="tx1"/>
                </a:solidFill>
              </a:rPr>
              <a:t>3. Governance related to BR </a:t>
            </a:r>
          </a:p>
          <a:p>
            <a:pPr eaLnBrk="1" hangingPunct="1">
              <a:defRPr/>
            </a:pPr>
            <a:r>
              <a:rPr lang="en-IN" sz="2200" dirty="0">
                <a:solidFill>
                  <a:schemeClr val="tx1"/>
                </a:solidFill>
              </a:rPr>
              <a:t>(a) Indicate the frequency with which the Board of Directors, Committee of the Board or CEO to assess the BR performance of the Company. Within 3 months, 3-6 months, Annually, More than 1 year </a:t>
            </a:r>
          </a:p>
          <a:p>
            <a:pPr eaLnBrk="1" hangingPunct="1">
              <a:defRPr/>
            </a:pPr>
            <a:r>
              <a:rPr lang="en-IN" sz="2200" dirty="0">
                <a:solidFill>
                  <a:schemeClr val="tx1"/>
                </a:solidFill>
              </a:rPr>
              <a:t>(b) Does the Company publish a BR or a Sustainability Report? What is the hyperlink for viewing this report? How frequently it is published? </a:t>
            </a:r>
            <a:endParaRPr lang="en-US" dirty="0" smtClean="0"/>
          </a:p>
          <a:p>
            <a:pPr eaLnBrk="1" hangingPunct="1">
              <a:defRPr/>
            </a:pPr>
            <a:r>
              <a:rPr lang="en-IN" sz="3200" b="1" dirty="0"/>
              <a:t>SECTION E: PRINCIPLE-WISE PERFORMANCE </a:t>
            </a:r>
            <a:endParaRPr lang="en-IN" sz="3200" b="1" dirty="0" smtClean="0"/>
          </a:p>
          <a:p>
            <a:pPr eaLnBrk="1" hangingPunct="1">
              <a:defRPr/>
            </a:pPr>
            <a:r>
              <a:rPr lang="en-IN" sz="2400" b="1" u="sng" dirty="0">
                <a:latin typeface="Arial Rounded MT Bold" pitchFamily="34" charset="0"/>
              </a:rPr>
              <a:t>Principle 1 </a:t>
            </a:r>
            <a:r>
              <a:rPr lang="en-IN" sz="2400" b="1" u="sng" dirty="0" smtClean="0">
                <a:latin typeface="Arial Rounded MT Bold" pitchFamily="34" charset="0"/>
              </a:rPr>
              <a:t>:  ETHICS, TRANSPARENCY &amp; 	</a:t>
            </a:r>
            <a:r>
              <a:rPr lang="en-IN" sz="2400" b="1" dirty="0" smtClean="0">
                <a:latin typeface="Arial Rounded MT Bold" pitchFamily="34" charset="0"/>
              </a:rPr>
              <a:t>  			</a:t>
            </a:r>
            <a:r>
              <a:rPr lang="en-IN" sz="2400" b="1" u="sng" dirty="0" smtClean="0">
                <a:latin typeface="Arial Rounded MT Bold" pitchFamily="34" charset="0"/>
              </a:rPr>
              <a:t>ACCOUNTABILITY.</a:t>
            </a:r>
            <a:endParaRPr lang="en-IN" sz="2400" b="1" u="sng" dirty="0">
              <a:latin typeface="Arial Rounded MT Bold" pitchFamily="34" charset="0"/>
            </a:endParaRPr>
          </a:p>
          <a:p>
            <a:pPr eaLnBrk="1" hangingPunct="1">
              <a:defRPr/>
            </a:pPr>
            <a:r>
              <a:rPr lang="en-IN" sz="2400" dirty="0" smtClean="0">
                <a:solidFill>
                  <a:schemeClr val="tx1"/>
                </a:solidFill>
              </a:rPr>
              <a:t>1.Policy </a:t>
            </a:r>
            <a:r>
              <a:rPr lang="en-IN" sz="2400" dirty="0">
                <a:solidFill>
                  <a:schemeClr val="tx1"/>
                </a:solidFill>
              </a:rPr>
              <a:t>relating to </a:t>
            </a:r>
            <a:endParaRPr lang="en-IN" sz="2400" dirty="0" smtClean="0">
              <a:solidFill>
                <a:schemeClr val="tx1"/>
              </a:solidFill>
            </a:endParaRPr>
          </a:p>
          <a:p>
            <a:pPr eaLnBrk="1" hangingPunct="1">
              <a:defRPr/>
            </a:pPr>
            <a:r>
              <a:rPr lang="en-IN" sz="2400" dirty="0" smtClean="0">
                <a:solidFill>
                  <a:schemeClr val="tx1"/>
                </a:solidFill>
              </a:rPr>
              <a:t>           -ethics</a:t>
            </a:r>
          </a:p>
          <a:p>
            <a:pPr eaLnBrk="1" hangingPunct="1">
              <a:defRPr/>
            </a:pPr>
            <a:r>
              <a:rPr lang="en-IN" sz="2400" dirty="0">
                <a:solidFill>
                  <a:schemeClr val="tx1"/>
                </a:solidFill>
              </a:rPr>
              <a:t> </a:t>
            </a:r>
            <a:r>
              <a:rPr lang="en-IN" sz="2400" dirty="0" smtClean="0">
                <a:solidFill>
                  <a:schemeClr val="tx1"/>
                </a:solidFill>
              </a:rPr>
              <a:t>          - bribery</a:t>
            </a:r>
          </a:p>
          <a:p>
            <a:pPr eaLnBrk="1" hangingPunct="1">
              <a:defRPr/>
            </a:pPr>
            <a:r>
              <a:rPr lang="en-IN" sz="2400" dirty="0">
                <a:solidFill>
                  <a:schemeClr val="tx1"/>
                </a:solidFill>
              </a:rPr>
              <a:t> </a:t>
            </a:r>
            <a:r>
              <a:rPr lang="en-IN" sz="2400" dirty="0" smtClean="0">
                <a:solidFill>
                  <a:schemeClr val="tx1"/>
                </a:solidFill>
              </a:rPr>
              <a:t>           -corruption</a:t>
            </a:r>
            <a:endParaRPr lang="en-IN" sz="2400" dirty="0">
              <a:solidFill>
                <a:schemeClr val="tx1"/>
              </a:solidFill>
            </a:endParaRPr>
          </a:p>
          <a:p>
            <a:pPr eaLnBrk="1" hangingPunct="1">
              <a:defRPr/>
            </a:pPr>
            <a:r>
              <a:rPr lang="en-IN" sz="2400" dirty="0">
                <a:solidFill>
                  <a:schemeClr val="tx1"/>
                </a:solidFill>
              </a:rPr>
              <a:t>2. </a:t>
            </a:r>
            <a:r>
              <a:rPr lang="en-IN" sz="2400" dirty="0" smtClean="0">
                <a:solidFill>
                  <a:schemeClr val="tx1"/>
                </a:solidFill>
              </a:rPr>
              <a:t>Number of stakeholder </a:t>
            </a:r>
            <a:r>
              <a:rPr lang="en-IN" sz="2400" dirty="0">
                <a:solidFill>
                  <a:schemeClr val="tx1"/>
                </a:solidFill>
              </a:rPr>
              <a:t>complaints </a:t>
            </a:r>
            <a:r>
              <a:rPr lang="en-IN" sz="2400" dirty="0" smtClean="0">
                <a:solidFill>
                  <a:schemeClr val="tx1"/>
                </a:solidFill>
              </a:rPr>
              <a:t>received &amp;</a:t>
            </a:r>
            <a:r>
              <a:rPr lang="en-IN" sz="2400" dirty="0">
                <a:solidFill>
                  <a:schemeClr val="tx1"/>
                </a:solidFill>
              </a:rPr>
              <a:t> </a:t>
            </a:r>
            <a:r>
              <a:rPr lang="en-IN" sz="2400" dirty="0" smtClean="0">
                <a:solidFill>
                  <a:schemeClr val="tx1"/>
                </a:solidFill>
              </a:rPr>
              <a:t> Satisfaction of    the complaints.</a:t>
            </a:r>
            <a:endParaRPr lang="en-IN" sz="24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077200" cy="6477000"/>
          </a:xfrm>
        </p:spPr>
        <p:txBody>
          <a:bodyPr>
            <a:normAutofit fontScale="92500" lnSpcReduction="20000"/>
          </a:bodyPr>
          <a:lstStyle/>
          <a:p>
            <a:pPr eaLnBrk="1" hangingPunct="1">
              <a:defRPr/>
            </a:pPr>
            <a:r>
              <a:rPr lang="en-IN" sz="4300" b="1" u="sng" dirty="0">
                <a:latin typeface="Arial Rounded MT Bold" pitchFamily="34" charset="0"/>
              </a:rPr>
              <a:t>Principle </a:t>
            </a:r>
            <a:r>
              <a:rPr lang="en-IN" sz="4300" b="1" u="sng" dirty="0" smtClean="0">
                <a:latin typeface="Arial Rounded MT Bold" pitchFamily="34" charset="0"/>
              </a:rPr>
              <a:t>2 : </a:t>
            </a:r>
          </a:p>
          <a:p>
            <a:pPr eaLnBrk="1" hangingPunct="1">
              <a:defRPr/>
            </a:pPr>
            <a:r>
              <a:rPr lang="en-IN" sz="4300" b="1" u="sng" dirty="0" smtClean="0">
                <a:latin typeface="Arial Rounded MT Bold" pitchFamily="34" charset="0"/>
              </a:rPr>
              <a:t>GOODS &amp; SERVICES WHICH ARE SAFE &amp; SUSTAINABLE.</a:t>
            </a:r>
          </a:p>
          <a:p>
            <a:pPr eaLnBrk="1" hangingPunct="1">
              <a:defRPr/>
            </a:pPr>
            <a:endParaRPr lang="en-IN" sz="3200" b="1" dirty="0" smtClean="0">
              <a:latin typeface="Arial Rounded MT Bold" pitchFamily="34" charset="0"/>
            </a:endParaRPr>
          </a:p>
          <a:p>
            <a:pPr marL="457200" indent="-457200" eaLnBrk="1" hangingPunct="1">
              <a:buFont typeface="Wingdings" pitchFamily="2" charset="2"/>
              <a:buChar char="Ø"/>
              <a:defRPr/>
            </a:pPr>
            <a:r>
              <a:rPr lang="en-IN" sz="2800" dirty="0" smtClean="0">
                <a:solidFill>
                  <a:schemeClr val="tx1"/>
                </a:solidFill>
              </a:rPr>
              <a:t>List </a:t>
            </a:r>
            <a:r>
              <a:rPr lang="en-IN" sz="2800" dirty="0">
                <a:solidFill>
                  <a:schemeClr val="tx1"/>
                </a:solidFill>
              </a:rPr>
              <a:t>up to 3 of your products or services whose design has incorporated social or environmental concerns, risks and/or opportunities. </a:t>
            </a:r>
            <a:endParaRPr lang="en-IN" sz="2800" dirty="0" smtClean="0">
              <a:solidFill>
                <a:schemeClr val="tx1"/>
              </a:solidFill>
            </a:endParaRPr>
          </a:p>
          <a:p>
            <a:pPr marL="342900" indent="-342900" eaLnBrk="1" hangingPunct="1">
              <a:buFont typeface="Wingdings" pitchFamily="2" charset="2"/>
              <a:buChar char="Ø"/>
              <a:defRPr/>
            </a:pPr>
            <a:r>
              <a:rPr lang="en-IN" sz="2800" dirty="0" smtClean="0">
                <a:solidFill>
                  <a:schemeClr val="tx1"/>
                </a:solidFill>
              </a:rPr>
              <a:t>Details </a:t>
            </a:r>
            <a:r>
              <a:rPr lang="en-IN" sz="2800" dirty="0">
                <a:solidFill>
                  <a:schemeClr val="tx1"/>
                </a:solidFill>
              </a:rPr>
              <a:t>in respect of resource use (energy, water, raw material etc.) per unit of </a:t>
            </a:r>
            <a:r>
              <a:rPr lang="en-IN" sz="2800" dirty="0" smtClean="0">
                <a:solidFill>
                  <a:schemeClr val="tx1"/>
                </a:solidFill>
              </a:rPr>
              <a:t>product.</a:t>
            </a:r>
          </a:p>
          <a:p>
            <a:pPr marL="342900" indent="-342900" eaLnBrk="1" hangingPunct="1">
              <a:buFont typeface="Wingdings" pitchFamily="2" charset="2"/>
              <a:buChar char="Ø"/>
              <a:defRPr/>
            </a:pPr>
            <a:r>
              <a:rPr lang="en-IN" sz="2800" dirty="0">
                <a:solidFill>
                  <a:schemeClr val="tx1"/>
                </a:solidFill>
              </a:rPr>
              <a:t>P</a:t>
            </a:r>
            <a:r>
              <a:rPr lang="en-IN" sz="2800" dirty="0" smtClean="0">
                <a:solidFill>
                  <a:schemeClr val="tx1"/>
                </a:solidFill>
              </a:rPr>
              <a:t>rocedures </a:t>
            </a:r>
            <a:r>
              <a:rPr lang="en-IN" sz="2800" dirty="0">
                <a:solidFill>
                  <a:schemeClr val="tx1"/>
                </a:solidFill>
              </a:rPr>
              <a:t>in place for sustainable </a:t>
            </a:r>
            <a:r>
              <a:rPr lang="en-IN" sz="2800" dirty="0" smtClean="0">
                <a:solidFill>
                  <a:schemeClr val="tx1"/>
                </a:solidFill>
              </a:rPr>
              <a:t>sourcing.</a:t>
            </a:r>
          </a:p>
          <a:p>
            <a:pPr marL="342900" indent="-342900" eaLnBrk="1" hangingPunct="1">
              <a:buFont typeface="Wingdings" pitchFamily="2" charset="2"/>
              <a:buChar char="Ø"/>
              <a:defRPr/>
            </a:pPr>
            <a:r>
              <a:rPr lang="en-IN" sz="2800" dirty="0" smtClean="0">
                <a:solidFill>
                  <a:schemeClr val="tx1"/>
                </a:solidFill>
              </a:rPr>
              <a:t>any </a:t>
            </a:r>
            <a:r>
              <a:rPr lang="en-IN" sz="2800" dirty="0">
                <a:solidFill>
                  <a:schemeClr val="tx1"/>
                </a:solidFill>
              </a:rPr>
              <a:t>steps to procure goods and services from local &amp; small producers, including communities surrounding their place of </a:t>
            </a:r>
            <a:r>
              <a:rPr lang="en-IN" sz="2800" dirty="0" smtClean="0">
                <a:solidFill>
                  <a:schemeClr val="tx1"/>
                </a:solidFill>
              </a:rPr>
              <a:t>work.</a:t>
            </a:r>
          </a:p>
          <a:p>
            <a:pPr marL="342900" indent="-342900" eaLnBrk="1" hangingPunct="1">
              <a:buFont typeface="Wingdings" pitchFamily="2" charset="2"/>
              <a:buChar char="Ø"/>
              <a:defRPr/>
            </a:pPr>
            <a:r>
              <a:rPr lang="en-IN" sz="2800" dirty="0" smtClean="0">
                <a:solidFill>
                  <a:schemeClr val="tx1"/>
                </a:solidFill>
              </a:rPr>
              <a:t>A </a:t>
            </a:r>
            <a:r>
              <a:rPr lang="en-IN" sz="2800" dirty="0">
                <a:solidFill>
                  <a:schemeClr val="tx1"/>
                </a:solidFill>
              </a:rPr>
              <a:t>mechanism to recycle products and </a:t>
            </a:r>
            <a:r>
              <a:rPr lang="en-IN" sz="2800" dirty="0" smtClean="0">
                <a:solidFill>
                  <a:schemeClr val="tx1"/>
                </a:solidFill>
              </a:rPr>
              <a:t>waste. </a:t>
            </a:r>
            <a:endParaRPr lang="en-IN" sz="2800" dirty="0">
              <a:solidFill>
                <a:schemeClr val="tx1"/>
              </a:solidFill>
            </a:endParaRPr>
          </a:p>
          <a:p>
            <a:pPr eaLnBrk="1" hangingPunct="1">
              <a:defRPr/>
            </a:pPr>
            <a:r>
              <a:rPr lang="en-IN" sz="2400" dirty="0" smtClean="0">
                <a:solidFill>
                  <a:schemeClr val="tx1"/>
                </a:solidFill>
              </a:rPr>
              <a:t> </a:t>
            </a:r>
            <a:endParaRPr lang="en-IN" sz="2400" dirty="0"/>
          </a:p>
          <a:p>
            <a:pPr marL="457200" indent="-457200" eaLnBrk="1" hangingPunct="1">
              <a:buFont typeface="Wingdings" pitchFamily="2" charset="2"/>
              <a:buChar char="Ø"/>
              <a:defRPr/>
            </a:pPr>
            <a:endParaRPr lang="en-IN" sz="2400" dirty="0">
              <a:solidFill>
                <a:schemeClr val="tx1"/>
              </a:solidFill>
            </a:endParaRPr>
          </a:p>
          <a:p>
            <a:pPr marL="457200" indent="-457200" eaLnBrk="1" hangingPunct="1">
              <a:buFont typeface="Wingdings" pitchFamily="2" charset="2"/>
              <a:buChar char="Ø"/>
              <a:defRPr/>
            </a:pPr>
            <a:endParaRPr lang="en-IN" sz="3200" dirty="0">
              <a:latin typeface="Arial Rounded MT Bold"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153400" cy="6553200"/>
          </a:xfrm>
        </p:spPr>
        <p:txBody>
          <a:bodyPr>
            <a:normAutofit fontScale="77500" lnSpcReduction="20000"/>
          </a:bodyPr>
          <a:lstStyle/>
          <a:p>
            <a:pPr eaLnBrk="1" hangingPunct="1">
              <a:defRPr/>
            </a:pPr>
            <a:r>
              <a:rPr lang="en-IN" sz="4400" b="1" u="sng" dirty="0">
                <a:latin typeface="Arial Rounded MT Bold" pitchFamily="34" charset="0"/>
                <a:cs typeface="Aharoni" pitchFamily="2" charset="-79"/>
              </a:rPr>
              <a:t>Principle </a:t>
            </a:r>
            <a:r>
              <a:rPr lang="en-IN" sz="4400" b="1" u="sng" dirty="0" smtClean="0">
                <a:latin typeface="Arial Rounded MT Bold" pitchFamily="34" charset="0"/>
                <a:cs typeface="Aharoni" pitchFamily="2" charset="-79"/>
              </a:rPr>
              <a:t>3: </a:t>
            </a:r>
          </a:p>
          <a:p>
            <a:pPr eaLnBrk="1" hangingPunct="1">
              <a:defRPr/>
            </a:pPr>
            <a:r>
              <a:rPr lang="en-IN" sz="4400" b="1" u="sng" dirty="0" smtClean="0">
                <a:latin typeface="Arial Rounded MT Bold" pitchFamily="34" charset="0"/>
                <a:cs typeface="Aharoni" pitchFamily="2" charset="-79"/>
              </a:rPr>
              <a:t>PROMOTE THE WELLBEING OF ALL EMPLOYEES.</a:t>
            </a:r>
          </a:p>
          <a:p>
            <a:pPr eaLnBrk="1" hangingPunct="1">
              <a:defRPr/>
            </a:pPr>
            <a:endParaRPr lang="en-IN" sz="4400" b="1" u="sng" dirty="0" smtClean="0">
              <a:latin typeface="Arial Rounded MT Bold" pitchFamily="34" charset="0"/>
              <a:cs typeface="Aharoni" pitchFamily="2" charset="-79"/>
            </a:endParaRPr>
          </a:p>
          <a:p>
            <a:pPr marL="342900" indent="-342900" eaLnBrk="1" hangingPunct="1">
              <a:buFont typeface="Wingdings" pitchFamily="2" charset="2"/>
              <a:buChar char="Ø"/>
              <a:defRPr/>
            </a:pPr>
            <a:r>
              <a:rPr lang="en-IN" sz="2600" dirty="0" smtClean="0">
                <a:solidFill>
                  <a:schemeClr val="tx1"/>
                </a:solidFill>
              </a:rPr>
              <a:t>Total </a:t>
            </a:r>
            <a:r>
              <a:rPr lang="en-IN" sz="2600" dirty="0">
                <a:solidFill>
                  <a:schemeClr val="tx1"/>
                </a:solidFill>
              </a:rPr>
              <a:t>number of employees. </a:t>
            </a:r>
            <a:endParaRPr lang="en-IN" sz="2600" dirty="0" smtClean="0">
              <a:solidFill>
                <a:schemeClr val="tx1"/>
              </a:solidFill>
            </a:endParaRPr>
          </a:p>
          <a:p>
            <a:pPr marL="342900" indent="-342900" eaLnBrk="1" hangingPunct="1">
              <a:buFont typeface="Wingdings" pitchFamily="2" charset="2"/>
              <a:buChar char="Ø"/>
              <a:defRPr/>
            </a:pPr>
            <a:r>
              <a:rPr lang="en-IN" sz="2600" dirty="0" smtClean="0">
                <a:solidFill>
                  <a:schemeClr val="tx1"/>
                </a:solidFill>
              </a:rPr>
              <a:t>Total </a:t>
            </a:r>
            <a:r>
              <a:rPr lang="en-IN" sz="2600" dirty="0">
                <a:solidFill>
                  <a:schemeClr val="tx1"/>
                </a:solidFill>
              </a:rPr>
              <a:t>number of employees hired </a:t>
            </a:r>
            <a:r>
              <a:rPr lang="en-IN" sz="2600" dirty="0" smtClean="0">
                <a:solidFill>
                  <a:schemeClr val="tx1"/>
                </a:solidFill>
              </a:rPr>
              <a:t>on</a:t>
            </a:r>
          </a:p>
          <a:p>
            <a:pPr eaLnBrk="1" hangingPunct="1">
              <a:defRPr/>
            </a:pPr>
            <a:r>
              <a:rPr lang="en-US" sz="2600" dirty="0">
                <a:solidFill>
                  <a:schemeClr val="tx1"/>
                </a:solidFill>
                <a:latin typeface="Arial Rounded MT Bold" pitchFamily="34" charset="0"/>
                <a:cs typeface="Aharoni" pitchFamily="2" charset="-79"/>
              </a:rPr>
              <a:t> </a:t>
            </a:r>
            <a:r>
              <a:rPr lang="en-US" sz="2600" dirty="0" smtClean="0">
                <a:solidFill>
                  <a:schemeClr val="tx1"/>
                </a:solidFill>
                <a:latin typeface="Arial Rounded MT Bold" pitchFamily="34" charset="0"/>
                <a:cs typeface="Aharoni" pitchFamily="2" charset="-79"/>
              </a:rPr>
              <a:t>                 -Temporary</a:t>
            </a:r>
          </a:p>
          <a:p>
            <a:pPr eaLnBrk="1" hangingPunct="1">
              <a:defRPr/>
            </a:pPr>
            <a:r>
              <a:rPr lang="en-US" sz="2600" dirty="0">
                <a:solidFill>
                  <a:schemeClr val="tx1"/>
                </a:solidFill>
                <a:latin typeface="Arial Rounded MT Bold" pitchFamily="34" charset="0"/>
                <a:cs typeface="Aharoni" pitchFamily="2" charset="-79"/>
              </a:rPr>
              <a:t> </a:t>
            </a:r>
            <a:r>
              <a:rPr lang="en-US" sz="2600" dirty="0" smtClean="0">
                <a:solidFill>
                  <a:schemeClr val="tx1"/>
                </a:solidFill>
                <a:latin typeface="Arial Rounded MT Bold" pitchFamily="34" charset="0"/>
                <a:cs typeface="Aharoni" pitchFamily="2" charset="-79"/>
              </a:rPr>
              <a:t>                 -Contractual</a:t>
            </a:r>
          </a:p>
          <a:p>
            <a:pPr eaLnBrk="1" hangingPunct="1">
              <a:defRPr/>
            </a:pPr>
            <a:r>
              <a:rPr lang="en-US" sz="2600" dirty="0">
                <a:solidFill>
                  <a:schemeClr val="tx1"/>
                </a:solidFill>
                <a:latin typeface="Arial Rounded MT Bold" pitchFamily="34" charset="0"/>
                <a:cs typeface="Aharoni" pitchFamily="2" charset="-79"/>
              </a:rPr>
              <a:t> </a:t>
            </a:r>
            <a:r>
              <a:rPr lang="en-US" sz="2600" dirty="0" smtClean="0">
                <a:solidFill>
                  <a:schemeClr val="tx1"/>
                </a:solidFill>
                <a:latin typeface="Arial Rounded MT Bold" pitchFamily="34" charset="0"/>
                <a:cs typeface="Aharoni" pitchFamily="2" charset="-79"/>
              </a:rPr>
              <a:t>                 -Casual</a:t>
            </a:r>
          </a:p>
          <a:p>
            <a:pPr marL="342900" indent="-342900" eaLnBrk="1" hangingPunct="1">
              <a:buFont typeface="Wingdings" pitchFamily="2" charset="2"/>
              <a:buChar char="Ø"/>
              <a:defRPr/>
            </a:pPr>
            <a:r>
              <a:rPr lang="en-IN" sz="2600" dirty="0" smtClean="0">
                <a:solidFill>
                  <a:schemeClr val="tx1"/>
                </a:solidFill>
              </a:rPr>
              <a:t>Number </a:t>
            </a:r>
            <a:r>
              <a:rPr lang="en-IN" sz="2600" dirty="0">
                <a:solidFill>
                  <a:schemeClr val="tx1"/>
                </a:solidFill>
              </a:rPr>
              <a:t>of permanent women employees. </a:t>
            </a:r>
            <a:endParaRPr lang="en-IN" sz="2600" dirty="0" smtClean="0">
              <a:solidFill>
                <a:schemeClr val="tx1"/>
              </a:solidFill>
            </a:endParaRPr>
          </a:p>
          <a:p>
            <a:pPr marL="342900" indent="-342900" eaLnBrk="1" hangingPunct="1">
              <a:buFont typeface="Wingdings" pitchFamily="2" charset="2"/>
              <a:buChar char="Ø"/>
              <a:defRPr/>
            </a:pPr>
            <a:r>
              <a:rPr lang="en-IN" sz="2600" dirty="0" smtClean="0">
                <a:solidFill>
                  <a:schemeClr val="tx1"/>
                </a:solidFill>
              </a:rPr>
              <a:t>Number </a:t>
            </a:r>
            <a:r>
              <a:rPr lang="en-IN" sz="2600" dirty="0">
                <a:solidFill>
                  <a:schemeClr val="tx1"/>
                </a:solidFill>
              </a:rPr>
              <a:t>of permanent employees with disabilities </a:t>
            </a:r>
            <a:endParaRPr lang="en-IN" sz="2600" dirty="0" smtClean="0">
              <a:solidFill>
                <a:schemeClr val="tx1"/>
              </a:solidFill>
            </a:endParaRPr>
          </a:p>
          <a:p>
            <a:pPr marL="342900" indent="-342900" eaLnBrk="1" hangingPunct="1">
              <a:buFont typeface="Wingdings" pitchFamily="2" charset="2"/>
              <a:buChar char="Ø"/>
              <a:defRPr/>
            </a:pPr>
            <a:r>
              <a:rPr lang="en-IN" sz="2600" dirty="0" smtClean="0">
                <a:solidFill>
                  <a:schemeClr val="tx1"/>
                </a:solidFill>
              </a:rPr>
              <a:t>Do </a:t>
            </a:r>
            <a:r>
              <a:rPr lang="en-IN" sz="2600" dirty="0">
                <a:solidFill>
                  <a:schemeClr val="tx1"/>
                </a:solidFill>
              </a:rPr>
              <a:t>you have an employee association that is recognized by management. </a:t>
            </a:r>
          </a:p>
          <a:p>
            <a:pPr marL="342900" indent="-342900" eaLnBrk="1" hangingPunct="1">
              <a:buFont typeface="Wingdings" pitchFamily="2" charset="2"/>
              <a:buChar char="Ø"/>
              <a:defRPr/>
            </a:pPr>
            <a:r>
              <a:rPr lang="en-IN" sz="2600" dirty="0" smtClean="0">
                <a:solidFill>
                  <a:schemeClr val="tx1"/>
                </a:solidFill>
              </a:rPr>
              <a:t>Percentage </a:t>
            </a:r>
            <a:r>
              <a:rPr lang="en-IN" sz="2600" dirty="0">
                <a:solidFill>
                  <a:schemeClr val="tx1"/>
                </a:solidFill>
              </a:rPr>
              <a:t>of your permanent employees is members of this recognized employee association </a:t>
            </a:r>
          </a:p>
          <a:p>
            <a:pPr marL="342900" indent="-342900" eaLnBrk="1" hangingPunct="1">
              <a:buFont typeface="Wingdings" pitchFamily="2" charset="2"/>
              <a:buChar char="Ø"/>
              <a:defRPr/>
            </a:pPr>
            <a:r>
              <a:rPr lang="en-IN" sz="2600" dirty="0" smtClean="0">
                <a:solidFill>
                  <a:schemeClr val="tx1"/>
                </a:solidFill>
              </a:rPr>
              <a:t>Number </a:t>
            </a:r>
            <a:r>
              <a:rPr lang="en-IN" sz="2600" dirty="0">
                <a:solidFill>
                  <a:schemeClr val="tx1"/>
                </a:solidFill>
              </a:rPr>
              <a:t>of complaints relating to </a:t>
            </a:r>
            <a:endParaRPr lang="en-IN" sz="2600" dirty="0" smtClean="0">
              <a:solidFill>
                <a:schemeClr val="tx1"/>
              </a:solidFill>
            </a:endParaRPr>
          </a:p>
          <a:p>
            <a:pPr marL="342900" indent="-342900" eaLnBrk="1" hangingPunct="1">
              <a:buFont typeface="Wingdings" pitchFamily="2" charset="2"/>
              <a:buChar char="q"/>
              <a:defRPr/>
            </a:pPr>
            <a:r>
              <a:rPr lang="en-US" sz="2600" dirty="0" smtClean="0">
                <a:solidFill>
                  <a:schemeClr val="tx1"/>
                </a:solidFill>
              </a:rPr>
              <a:t> </a:t>
            </a:r>
            <a:r>
              <a:rPr lang="en-IN" sz="2600" dirty="0" smtClean="0">
                <a:solidFill>
                  <a:schemeClr val="tx1"/>
                </a:solidFill>
              </a:rPr>
              <a:t>child labour</a:t>
            </a:r>
          </a:p>
          <a:p>
            <a:pPr marL="342900" indent="-342900" eaLnBrk="1" hangingPunct="1">
              <a:buFont typeface="Wingdings" pitchFamily="2" charset="2"/>
              <a:buChar char="q"/>
              <a:defRPr/>
            </a:pPr>
            <a:r>
              <a:rPr lang="en-IN" sz="2600" dirty="0" smtClean="0">
                <a:solidFill>
                  <a:schemeClr val="tx1"/>
                </a:solidFill>
              </a:rPr>
              <a:t> </a:t>
            </a:r>
            <a:r>
              <a:rPr lang="en-IN" sz="2600" dirty="0">
                <a:solidFill>
                  <a:schemeClr val="tx1"/>
                </a:solidFill>
              </a:rPr>
              <a:t>forced </a:t>
            </a:r>
            <a:r>
              <a:rPr lang="en-IN" sz="2600" dirty="0" smtClean="0">
                <a:solidFill>
                  <a:schemeClr val="tx1"/>
                </a:solidFill>
              </a:rPr>
              <a:t>labour</a:t>
            </a:r>
          </a:p>
          <a:p>
            <a:pPr marL="342900" indent="-342900" eaLnBrk="1" hangingPunct="1">
              <a:buFont typeface="Wingdings" pitchFamily="2" charset="2"/>
              <a:buChar char="q"/>
              <a:defRPr/>
            </a:pPr>
            <a:r>
              <a:rPr lang="en-IN" sz="2600" dirty="0" smtClean="0">
                <a:solidFill>
                  <a:schemeClr val="tx1"/>
                </a:solidFill>
              </a:rPr>
              <a:t>involuntary labour</a:t>
            </a:r>
          </a:p>
          <a:p>
            <a:pPr marL="342900" indent="-342900" eaLnBrk="1" hangingPunct="1">
              <a:buFont typeface="Wingdings" pitchFamily="2" charset="2"/>
              <a:buChar char="q"/>
              <a:defRPr/>
            </a:pPr>
            <a:r>
              <a:rPr lang="en-IN" sz="2600" dirty="0" smtClean="0">
                <a:solidFill>
                  <a:schemeClr val="tx1"/>
                </a:solidFill>
              </a:rPr>
              <a:t> </a:t>
            </a:r>
            <a:r>
              <a:rPr lang="en-IN" sz="2600" dirty="0">
                <a:solidFill>
                  <a:schemeClr val="tx1"/>
                </a:solidFill>
              </a:rPr>
              <a:t>sexual harassment </a:t>
            </a:r>
          </a:p>
          <a:p>
            <a:pPr eaLnBrk="1" hangingPunct="1">
              <a:defRPr/>
            </a:pPr>
            <a:endParaRPr lang="en-IN" sz="2400" dirty="0" smtClean="0"/>
          </a:p>
          <a:p>
            <a:pPr marL="342900" indent="-342900" eaLnBrk="1" hangingPunct="1">
              <a:buFont typeface="Wingdings" pitchFamily="2" charset="2"/>
              <a:buChar char="Ø"/>
              <a:defRPr/>
            </a:pPr>
            <a:endParaRPr lang="en-IN" sz="2400" dirty="0"/>
          </a:p>
          <a:p>
            <a:pPr eaLnBrk="1" hangingPunct="1">
              <a:defRPr/>
            </a:pPr>
            <a:endParaRPr lang="en-IN" sz="2400" dirty="0"/>
          </a:p>
          <a:p>
            <a:pPr eaLnBrk="1" hangingPunct="1">
              <a:defRPr/>
            </a:pPr>
            <a:endParaRPr lang="en-IN" sz="2400" dirty="0"/>
          </a:p>
          <a:p>
            <a:pPr eaLnBrk="1" hangingPunct="1">
              <a:defRPr/>
            </a:pPr>
            <a:endParaRPr lang="en-IN" sz="2400" dirty="0"/>
          </a:p>
          <a:p>
            <a:pPr eaLnBrk="1" hangingPunct="1">
              <a:defRPr/>
            </a:pPr>
            <a:endParaRPr lang="en-IN" sz="2400" dirty="0">
              <a:latin typeface="Arial Rounded MT Bold" pitchFamily="34" charset="0"/>
              <a:cs typeface="Aharoni" pitchFamily="2" charset="-79"/>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153400" cy="6553200"/>
          </a:xfrm>
        </p:spPr>
        <p:txBody>
          <a:bodyPr/>
          <a:lstStyle/>
          <a:p>
            <a:pPr eaLnBrk="1" hangingPunct="1">
              <a:defRPr/>
            </a:pPr>
            <a:endParaRPr lang="en-IN" dirty="0"/>
          </a:p>
          <a:p>
            <a:pPr marL="342900" indent="-342900" eaLnBrk="1" hangingPunct="1">
              <a:buFont typeface="Wingdings" pitchFamily="2" charset="2"/>
              <a:buChar char="Ø"/>
              <a:defRPr/>
            </a:pPr>
            <a:r>
              <a:rPr lang="en-IN" sz="2400" dirty="0" smtClean="0">
                <a:solidFill>
                  <a:schemeClr val="tx1"/>
                </a:solidFill>
              </a:rPr>
              <a:t>Percentage </a:t>
            </a:r>
            <a:r>
              <a:rPr lang="en-IN" sz="2400" dirty="0">
                <a:solidFill>
                  <a:schemeClr val="tx1"/>
                </a:solidFill>
              </a:rPr>
              <a:t>of your under mentioned employees were given safety &amp; skill up-gradation training in the last year? </a:t>
            </a:r>
          </a:p>
          <a:p>
            <a:pPr eaLnBrk="1" hangingPunct="1">
              <a:defRPr/>
            </a:pPr>
            <a:r>
              <a:rPr lang="en-IN" sz="2400" dirty="0">
                <a:solidFill>
                  <a:schemeClr val="tx1"/>
                </a:solidFill>
              </a:rPr>
              <a:t>(a) Permanent Employees </a:t>
            </a:r>
          </a:p>
          <a:p>
            <a:pPr eaLnBrk="1" hangingPunct="1">
              <a:defRPr/>
            </a:pPr>
            <a:r>
              <a:rPr lang="en-IN" sz="2400" dirty="0">
                <a:solidFill>
                  <a:schemeClr val="tx1"/>
                </a:solidFill>
              </a:rPr>
              <a:t>(b) Permanent Women Employees </a:t>
            </a:r>
          </a:p>
          <a:p>
            <a:pPr eaLnBrk="1" hangingPunct="1">
              <a:defRPr/>
            </a:pPr>
            <a:r>
              <a:rPr lang="en-IN" sz="2400" dirty="0">
                <a:solidFill>
                  <a:schemeClr val="tx1"/>
                </a:solidFill>
              </a:rPr>
              <a:t>(c) Casual/Temporary/Contractual Employees </a:t>
            </a:r>
          </a:p>
          <a:p>
            <a:pPr eaLnBrk="1" hangingPunct="1">
              <a:defRPr/>
            </a:pPr>
            <a:r>
              <a:rPr lang="en-IN" sz="2400" dirty="0">
                <a:solidFill>
                  <a:schemeClr val="tx1"/>
                </a:solidFill>
              </a:rPr>
              <a:t>(d) Employees with Disabilities </a:t>
            </a:r>
            <a:endParaRPr lang="en-US" dirty="0" smtClean="0">
              <a:solidFill>
                <a:schemeClr val="tx1"/>
              </a:solidFill>
            </a:endParaRPr>
          </a:p>
          <a:p>
            <a:pPr eaLnBrk="1" hangingPunct="1">
              <a:defRPr/>
            </a:pPr>
            <a:r>
              <a:rPr lang="en-IN" sz="4400" b="1" u="sng" dirty="0" smtClean="0">
                <a:latin typeface="Arial Rounded MT Bold" pitchFamily="34" charset="0"/>
              </a:rPr>
              <a:t>Principle 4: </a:t>
            </a:r>
          </a:p>
          <a:p>
            <a:pPr eaLnBrk="1" hangingPunct="1">
              <a:defRPr/>
            </a:pPr>
            <a:r>
              <a:rPr lang="en-IN" sz="2800" b="1" u="sng" dirty="0" smtClean="0">
                <a:latin typeface="Arial Rounded MT Bold" pitchFamily="34" charset="0"/>
              </a:rPr>
              <a:t>RESPECT THE INTEREST &amp; BE RESPONSIVE TOWARDS ALL STAKEHOLDERS. </a:t>
            </a:r>
          </a:p>
          <a:p>
            <a:pPr marL="342900" indent="-342900" eaLnBrk="1" hangingPunct="1">
              <a:buFont typeface="Wingdings" pitchFamily="2" charset="2"/>
              <a:buChar char="Ø"/>
              <a:defRPr/>
            </a:pPr>
            <a:r>
              <a:rPr lang="en-IN" sz="2400" dirty="0" smtClean="0">
                <a:solidFill>
                  <a:schemeClr val="tx1"/>
                </a:solidFill>
              </a:rPr>
              <a:t>Has </a:t>
            </a:r>
            <a:r>
              <a:rPr lang="en-IN" sz="2400" dirty="0">
                <a:solidFill>
                  <a:schemeClr val="tx1"/>
                </a:solidFill>
              </a:rPr>
              <a:t>the company mapped its internal and external stakeholders </a:t>
            </a:r>
          </a:p>
          <a:p>
            <a:pPr marL="342900" indent="-342900" eaLnBrk="1" hangingPunct="1">
              <a:buFont typeface="Wingdings" pitchFamily="2" charset="2"/>
              <a:buChar char="Ø"/>
              <a:defRPr/>
            </a:pPr>
            <a:r>
              <a:rPr lang="en-IN" sz="2400" dirty="0" smtClean="0">
                <a:solidFill>
                  <a:schemeClr val="tx1"/>
                </a:solidFill>
              </a:rPr>
              <a:t>Has </a:t>
            </a:r>
            <a:r>
              <a:rPr lang="en-IN" sz="2400" dirty="0">
                <a:solidFill>
                  <a:schemeClr val="tx1"/>
                </a:solidFill>
              </a:rPr>
              <a:t>the company identified the disadvantaged, vulnerable &amp; marginalized stakeholders. </a:t>
            </a:r>
          </a:p>
          <a:p>
            <a:pPr eaLnBrk="1" hangingPunct="1">
              <a:defRPr/>
            </a:pPr>
            <a:endParaRPr lang="en-IN" u="sng" dirty="0">
              <a:latin typeface="Arial Rounded MT Bold"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52400"/>
            <a:ext cx="8305800" cy="6553200"/>
          </a:xfrm>
        </p:spPr>
        <p:txBody>
          <a:bodyPr>
            <a:normAutofit fontScale="70000" lnSpcReduction="20000"/>
          </a:bodyPr>
          <a:lstStyle/>
          <a:p>
            <a:pPr eaLnBrk="1" hangingPunct="1">
              <a:defRPr/>
            </a:pPr>
            <a:endParaRPr lang="en-IN" sz="4000" b="1" u="sng" dirty="0" smtClean="0">
              <a:latin typeface="Arial Rounded MT Bold" pitchFamily="34" charset="0"/>
            </a:endParaRPr>
          </a:p>
          <a:p>
            <a:pPr eaLnBrk="1" hangingPunct="1">
              <a:defRPr/>
            </a:pPr>
            <a:r>
              <a:rPr lang="en-IN" sz="4000" b="1" u="sng" dirty="0" smtClean="0">
                <a:latin typeface="Arial Rounded MT Bold" pitchFamily="34" charset="0"/>
              </a:rPr>
              <a:t>Principle 5: </a:t>
            </a:r>
          </a:p>
          <a:p>
            <a:pPr eaLnBrk="1" hangingPunct="1">
              <a:defRPr/>
            </a:pPr>
            <a:r>
              <a:rPr lang="en-IN" sz="4000" b="1" u="sng" dirty="0" smtClean="0">
                <a:latin typeface="Arial Rounded MT Bold" pitchFamily="34" charset="0"/>
              </a:rPr>
              <a:t>RESPECT &amp; PROMOTE HUMAN RIGHTS.</a:t>
            </a:r>
          </a:p>
          <a:p>
            <a:pPr marL="285750" indent="-285750" eaLnBrk="1" hangingPunct="1">
              <a:buFont typeface="Wingdings" pitchFamily="2" charset="2"/>
              <a:buChar char="Ø"/>
              <a:defRPr/>
            </a:pPr>
            <a:r>
              <a:rPr lang="en-IN" sz="3000" dirty="0" smtClean="0">
                <a:solidFill>
                  <a:schemeClr val="tx1"/>
                </a:solidFill>
              </a:rPr>
              <a:t>Policy </a:t>
            </a:r>
            <a:r>
              <a:rPr lang="en-IN" sz="3000" dirty="0">
                <a:solidFill>
                  <a:schemeClr val="tx1"/>
                </a:solidFill>
              </a:rPr>
              <a:t>of the company on human rights </a:t>
            </a:r>
          </a:p>
          <a:p>
            <a:pPr eaLnBrk="1" hangingPunct="1">
              <a:defRPr/>
            </a:pPr>
            <a:endParaRPr lang="en-IN" sz="4000" b="1" u="sng" dirty="0">
              <a:latin typeface="Arial Rounded MT Bold" pitchFamily="34" charset="0"/>
            </a:endParaRPr>
          </a:p>
          <a:p>
            <a:pPr eaLnBrk="1" hangingPunct="1">
              <a:defRPr/>
            </a:pPr>
            <a:r>
              <a:rPr lang="en-IN" sz="4000" b="1" u="sng" dirty="0" smtClean="0">
                <a:latin typeface="Arial Rounded MT Bold" pitchFamily="34" charset="0"/>
              </a:rPr>
              <a:t>Principle 6: </a:t>
            </a:r>
          </a:p>
          <a:p>
            <a:pPr eaLnBrk="1" hangingPunct="1">
              <a:defRPr/>
            </a:pPr>
            <a:r>
              <a:rPr lang="en-IN" sz="4000" b="1" u="sng" dirty="0" smtClean="0">
                <a:latin typeface="Arial Rounded MT Bold" pitchFamily="34" charset="0"/>
              </a:rPr>
              <a:t>RESPECT, PROTECT &amp; MAKE EFFORTS TO RESTORE THE ENVIRONMENT.</a:t>
            </a:r>
          </a:p>
          <a:p>
            <a:pPr eaLnBrk="1" hangingPunct="1">
              <a:defRPr/>
            </a:pPr>
            <a:endParaRPr lang="en-IN" sz="4000" b="1" u="sng" dirty="0" smtClean="0">
              <a:latin typeface="Arial Rounded MT Bold" pitchFamily="34" charset="0"/>
            </a:endParaRPr>
          </a:p>
          <a:p>
            <a:pPr eaLnBrk="1" hangingPunct="1">
              <a:defRPr/>
            </a:pPr>
            <a:r>
              <a:rPr lang="en-IN" sz="2800" dirty="0" smtClean="0">
                <a:solidFill>
                  <a:schemeClr val="tx1"/>
                </a:solidFill>
              </a:rPr>
              <a:t>Does </a:t>
            </a:r>
            <a:r>
              <a:rPr lang="en-IN" sz="2800" dirty="0">
                <a:solidFill>
                  <a:schemeClr val="tx1"/>
                </a:solidFill>
              </a:rPr>
              <a:t>the company have </a:t>
            </a:r>
            <a:r>
              <a:rPr lang="en-IN" sz="2800" dirty="0" smtClean="0">
                <a:solidFill>
                  <a:schemeClr val="tx1"/>
                </a:solidFill>
              </a:rPr>
              <a:t>strategies relating to :</a:t>
            </a:r>
          </a:p>
          <a:p>
            <a:pPr marL="457200" indent="-457200" eaLnBrk="1" hangingPunct="1">
              <a:buFont typeface="Wingdings" pitchFamily="2" charset="2"/>
              <a:buChar char="Ø"/>
              <a:defRPr/>
            </a:pPr>
            <a:r>
              <a:rPr lang="en-US" sz="2800" dirty="0" smtClean="0">
                <a:solidFill>
                  <a:schemeClr val="tx1"/>
                </a:solidFill>
              </a:rPr>
              <a:t>Global environmental issues</a:t>
            </a:r>
          </a:p>
          <a:p>
            <a:pPr marL="457200" indent="-457200" eaLnBrk="1" hangingPunct="1">
              <a:buFont typeface="Wingdings" pitchFamily="2" charset="2"/>
              <a:buChar char="Ø"/>
              <a:defRPr/>
            </a:pPr>
            <a:r>
              <a:rPr lang="en-US" sz="2800" dirty="0" smtClean="0">
                <a:solidFill>
                  <a:schemeClr val="tx1"/>
                </a:solidFill>
              </a:rPr>
              <a:t>Potential environmental risks</a:t>
            </a:r>
          </a:p>
          <a:p>
            <a:pPr marL="457200" indent="-457200" eaLnBrk="1" hangingPunct="1">
              <a:buFont typeface="Wingdings" pitchFamily="2" charset="2"/>
              <a:buChar char="Ø"/>
              <a:defRPr/>
            </a:pPr>
            <a:r>
              <a:rPr lang="en-US" sz="2800" dirty="0" smtClean="0">
                <a:solidFill>
                  <a:schemeClr val="tx1"/>
                </a:solidFill>
              </a:rPr>
              <a:t>Project related to Clean Development Mechanism</a:t>
            </a:r>
          </a:p>
          <a:p>
            <a:pPr marL="457200" indent="-457200" eaLnBrk="1" hangingPunct="1">
              <a:buFont typeface="Wingdings" pitchFamily="2" charset="2"/>
              <a:buChar char="Ø"/>
              <a:defRPr/>
            </a:pPr>
            <a:r>
              <a:rPr lang="en-US" sz="2800" dirty="0" smtClean="0">
                <a:solidFill>
                  <a:schemeClr val="tx1"/>
                </a:solidFill>
              </a:rPr>
              <a:t>Clean technology</a:t>
            </a:r>
          </a:p>
          <a:p>
            <a:pPr marL="457200" indent="-457200" eaLnBrk="1" hangingPunct="1">
              <a:buFont typeface="Wingdings" pitchFamily="2" charset="2"/>
              <a:buChar char="Ø"/>
              <a:defRPr/>
            </a:pPr>
            <a:r>
              <a:rPr lang="en-US" sz="2800" dirty="0" smtClean="0">
                <a:solidFill>
                  <a:schemeClr val="tx1"/>
                </a:solidFill>
              </a:rPr>
              <a:t>Energy efficiency</a:t>
            </a:r>
          </a:p>
          <a:p>
            <a:pPr marL="457200" indent="-457200" eaLnBrk="1" hangingPunct="1">
              <a:buFont typeface="Wingdings" pitchFamily="2" charset="2"/>
              <a:buChar char="Ø"/>
              <a:defRPr/>
            </a:pPr>
            <a:r>
              <a:rPr lang="en-US" sz="2800" dirty="0" smtClean="0">
                <a:solidFill>
                  <a:schemeClr val="tx1"/>
                </a:solidFill>
              </a:rPr>
              <a:t>Emissions generated</a:t>
            </a:r>
          </a:p>
          <a:p>
            <a:pPr marL="457200" indent="-457200" eaLnBrk="1" hangingPunct="1">
              <a:buFont typeface="Wingdings" pitchFamily="2" charset="2"/>
              <a:buChar char="Ø"/>
              <a:defRPr/>
            </a:pPr>
            <a:r>
              <a:rPr lang="en-US" sz="2800" dirty="0" smtClean="0">
                <a:solidFill>
                  <a:schemeClr val="tx1"/>
                </a:solidFill>
              </a:rPr>
              <a:t>Number of show cause notices</a:t>
            </a:r>
            <a:endParaRPr lang="en-IN" sz="2800" dirty="0" smtClean="0">
              <a:solidFill>
                <a:schemeClr val="tx1"/>
              </a:solidFill>
            </a:endParaRPr>
          </a:p>
          <a:p>
            <a:pPr eaLnBrk="1" hangingPunct="1">
              <a:defRPr/>
            </a:pPr>
            <a:r>
              <a:rPr lang="en-IN" sz="4000" b="1" u="sng" dirty="0" smtClean="0">
                <a:solidFill>
                  <a:schemeClr val="tx1"/>
                </a:solidFill>
                <a:latin typeface="Arial Rounded MT Bold" pitchFamily="34" charset="0"/>
              </a:rPr>
              <a:t> </a:t>
            </a:r>
            <a:endParaRPr lang="en-IN" sz="4000" u="sng"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153400" cy="6553200"/>
          </a:xfrm>
        </p:spPr>
        <p:txBody>
          <a:bodyPr>
            <a:normAutofit fontScale="92500" lnSpcReduction="20000"/>
          </a:bodyPr>
          <a:lstStyle/>
          <a:p>
            <a:pPr eaLnBrk="1" hangingPunct="1">
              <a:defRPr/>
            </a:pPr>
            <a:r>
              <a:rPr lang="en-IN" sz="4800" b="1" u="sng" dirty="0">
                <a:latin typeface="Arial Rounded MT Bold" pitchFamily="34" charset="0"/>
              </a:rPr>
              <a:t>Principle </a:t>
            </a:r>
            <a:r>
              <a:rPr lang="en-IN" sz="4800" b="1" u="sng" dirty="0" smtClean="0">
                <a:latin typeface="Arial Rounded MT Bold" pitchFamily="34" charset="0"/>
              </a:rPr>
              <a:t>7: </a:t>
            </a:r>
          </a:p>
          <a:p>
            <a:pPr eaLnBrk="1" hangingPunct="1">
              <a:defRPr/>
            </a:pPr>
            <a:r>
              <a:rPr lang="en-IN" sz="3000" b="1" u="sng" dirty="0" smtClean="0">
                <a:latin typeface="Arial Rounded MT Bold" pitchFamily="34" charset="0"/>
              </a:rPr>
              <a:t>INFLUENCING PUBLIC &amp; REGULATORY POLICY IN RESPONSIBLE MANNER.</a:t>
            </a:r>
          </a:p>
          <a:p>
            <a:pPr marL="457200" indent="-457200" eaLnBrk="1" hangingPunct="1">
              <a:buFont typeface="Wingdings" pitchFamily="2" charset="2"/>
              <a:buChar char="Ø"/>
              <a:defRPr/>
            </a:pPr>
            <a:r>
              <a:rPr lang="en-IN" sz="2800" dirty="0" smtClean="0">
                <a:solidFill>
                  <a:schemeClr val="tx1"/>
                </a:solidFill>
              </a:rPr>
              <a:t>Is </a:t>
            </a:r>
            <a:r>
              <a:rPr lang="en-IN" sz="2800" dirty="0">
                <a:solidFill>
                  <a:schemeClr val="tx1"/>
                </a:solidFill>
              </a:rPr>
              <a:t>your company a member of any trade and chamber or association </a:t>
            </a:r>
            <a:r>
              <a:rPr lang="en-IN" sz="2800" dirty="0" smtClean="0">
                <a:solidFill>
                  <a:schemeClr val="tx1"/>
                </a:solidFill>
              </a:rPr>
              <a:t>.</a:t>
            </a:r>
          </a:p>
          <a:p>
            <a:pPr marL="457200" indent="-457200" eaLnBrk="1" hangingPunct="1">
              <a:buFont typeface="Wingdings" pitchFamily="2" charset="2"/>
              <a:buChar char="Ø"/>
              <a:defRPr/>
            </a:pPr>
            <a:r>
              <a:rPr lang="en-IN" sz="2800" dirty="0" smtClean="0">
                <a:solidFill>
                  <a:schemeClr val="tx1"/>
                </a:solidFill>
              </a:rPr>
              <a:t>Have </a:t>
            </a:r>
            <a:r>
              <a:rPr lang="en-IN" sz="2800" dirty="0">
                <a:solidFill>
                  <a:schemeClr val="tx1"/>
                </a:solidFill>
              </a:rPr>
              <a:t>you advocated/lobbied through above associations for the advancement or improvement of public </a:t>
            </a:r>
            <a:r>
              <a:rPr lang="en-IN" sz="2800" dirty="0" smtClean="0">
                <a:solidFill>
                  <a:schemeClr val="tx1"/>
                </a:solidFill>
              </a:rPr>
              <a:t>good.</a:t>
            </a:r>
          </a:p>
          <a:p>
            <a:pPr eaLnBrk="1" hangingPunct="1">
              <a:defRPr/>
            </a:pPr>
            <a:r>
              <a:rPr lang="en-IN" sz="4800" b="1" u="sng" dirty="0">
                <a:latin typeface="Arial Rounded MT Bold" pitchFamily="34" charset="0"/>
              </a:rPr>
              <a:t>Principle </a:t>
            </a:r>
            <a:r>
              <a:rPr lang="en-IN" sz="4800" b="1" u="sng" dirty="0" smtClean="0">
                <a:latin typeface="Arial Rounded MT Bold" pitchFamily="34" charset="0"/>
              </a:rPr>
              <a:t>8: </a:t>
            </a:r>
          </a:p>
          <a:p>
            <a:pPr eaLnBrk="1" hangingPunct="1">
              <a:defRPr/>
            </a:pPr>
            <a:r>
              <a:rPr lang="en-IN" sz="3800" b="1" u="sng" dirty="0" smtClean="0">
                <a:latin typeface="Arial Rounded MT Bold" pitchFamily="34" charset="0"/>
              </a:rPr>
              <a:t>SUPPORT INCLUSIVE GRPWTH &amp; EQUITABLE DEVELOPMENT. </a:t>
            </a:r>
          </a:p>
          <a:p>
            <a:pPr marL="457200" indent="-457200" eaLnBrk="1" hangingPunct="1">
              <a:buFont typeface="Wingdings" pitchFamily="2" charset="2"/>
              <a:buChar char="Ø"/>
              <a:defRPr/>
            </a:pPr>
            <a:r>
              <a:rPr lang="en-IN" sz="3200" dirty="0" smtClean="0">
                <a:solidFill>
                  <a:schemeClr val="tx1"/>
                </a:solidFill>
              </a:rPr>
              <a:t>Programmes through in-house team/NGO.</a:t>
            </a:r>
          </a:p>
          <a:p>
            <a:pPr marL="457200" indent="-457200" eaLnBrk="1" hangingPunct="1">
              <a:buFont typeface="Wingdings" pitchFamily="2" charset="2"/>
              <a:buChar char="Ø"/>
              <a:defRPr/>
            </a:pPr>
            <a:r>
              <a:rPr lang="en-US" sz="3200" dirty="0" smtClean="0">
                <a:solidFill>
                  <a:schemeClr val="tx1"/>
                </a:solidFill>
              </a:rPr>
              <a:t>Impact assessment</a:t>
            </a:r>
          </a:p>
          <a:p>
            <a:pPr marL="457200" indent="-457200" eaLnBrk="1" hangingPunct="1">
              <a:buFont typeface="Wingdings" pitchFamily="2" charset="2"/>
              <a:buChar char="Ø"/>
              <a:defRPr/>
            </a:pPr>
            <a:r>
              <a:rPr lang="en-IN" sz="3200" dirty="0" smtClean="0">
                <a:solidFill>
                  <a:schemeClr val="tx1"/>
                </a:solidFill>
              </a:rPr>
              <a:t>Company’s </a:t>
            </a:r>
            <a:r>
              <a:rPr lang="en-IN" sz="3200" dirty="0">
                <a:solidFill>
                  <a:schemeClr val="tx1"/>
                </a:solidFill>
              </a:rPr>
              <a:t>direct contribution to community development projects </a:t>
            </a:r>
          </a:p>
          <a:p>
            <a:pPr marL="457200" indent="-457200" eaLnBrk="1" hangingPunct="1">
              <a:buFont typeface="Wingdings" pitchFamily="2" charset="2"/>
              <a:buChar char="Ø"/>
              <a:defRPr/>
            </a:pPr>
            <a:endParaRPr lang="en-IN" sz="3200" dirty="0"/>
          </a:p>
          <a:p>
            <a:pPr eaLnBrk="1" hangingPunct="1">
              <a:defRPr/>
            </a:pPr>
            <a:endParaRPr lang="en-IN" sz="4800" b="1" u="sng" dirty="0">
              <a:latin typeface="Arial Rounded MT Bold" pitchFamily="34" charset="0"/>
            </a:endParaRPr>
          </a:p>
          <a:p>
            <a:pPr eaLnBrk="1" hangingPunct="1">
              <a:defRPr/>
            </a:pPr>
            <a:endParaRPr lang="en-IN" sz="2800" dirty="0"/>
          </a:p>
          <a:p>
            <a:pPr eaLnBrk="1" hangingPunct="1">
              <a:defRPr/>
            </a:pPr>
            <a:endParaRPr lang="en-IN" sz="2800" dirty="0"/>
          </a:p>
          <a:p>
            <a:pPr eaLnBrk="1" hangingPunct="1">
              <a:defRPr/>
            </a:pPr>
            <a:endParaRPr lang="en-IN" sz="4800" u="sng" dirty="0">
              <a:latin typeface="Arial Rounded MT Bol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457200"/>
            <a:ext cx="4724400" cy="523220"/>
          </a:xfrm>
          <a:prstGeom prst="rect">
            <a:avLst/>
          </a:prstGeom>
        </p:spPr>
        <p:txBody>
          <a:bodyPr wrap="square">
            <a:spAutoFit/>
          </a:bodyPr>
          <a:lstStyle/>
          <a:p>
            <a:pPr algn="ctr"/>
            <a:r>
              <a:rPr lang="en-IN" sz="2800" b="1" dirty="0" smtClean="0"/>
              <a:t>STATUTORY BASIS</a:t>
            </a:r>
            <a:endParaRPr lang="en-US" sz="2800" b="1" dirty="0"/>
          </a:p>
        </p:txBody>
      </p:sp>
      <p:sp>
        <p:nvSpPr>
          <p:cNvPr id="3" name="Rectangle 2"/>
          <p:cNvSpPr/>
          <p:nvPr/>
        </p:nvSpPr>
        <p:spPr>
          <a:xfrm>
            <a:off x="457200" y="1219200"/>
            <a:ext cx="7848600" cy="4524315"/>
          </a:xfrm>
          <a:prstGeom prst="rect">
            <a:avLst/>
          </a:prstGeom>
        </p:spPr>
        <p:txBody>
          <a:bodyPr wrap="square">
            <a:spAutoFit/>
          </a:bodyPr>
          <a:lstStyle/>
          <a:p>
            <a:pPr>
              <a:buFont typeface="Wingdings" pitchFamily="2" charset="2"/>
              <a:buChar char="Ø"/>
            </a:pPr>
            <a:r>
              <a:rPr lang="en-IN" sz="2400" dirty="0" smtClean="0"/>
              <a:t>With the LODR Regulations, the listing agreement gets its own statutory backing -</a:t>
            </a:r>
          </a:p>
          <a:p>
            <a:pPr lvl="1"/>
            <a:r>
              <a:rPr lang="en-IN" sz="2400" dirty="0" smtClean="0"/>
              <a:t>Prior to this, the LA was merely an agreement between the exchange and the company.</a:t>
            </a:r>
          </a:p>
          <a:p>
            <a:pPr lvl="1"/>
            <a:r>
              <a:rPr lang="en-IN" sz="2400" dirty="0" smtClean="0"/>
              <a:t>Reference to listing conditions was there in sec 23E of the SCRA.</a:t>
            </a:r>
          </a:p>
          <a:p>
            <a:pPr lvl="1"/>
            <a:endParaRPr lang="en-IN" sz="2400" dirty="0"/>
          </a:p>
          <a:p>
            <a:pPr lvl="1"/>
            <a:endParaRPr lang="en-IN" sz="2400" dirty="0" smtClean="0"/>
          </a:p>
          <a:p>
            <a:pPr lvl="1"/>
            <a:endParaRPr lang="en-IN" sz="2400" dirty="0"/>
          </a:p>
          <a:p>
            <a:pPr lvl="1"/>
            <a:endParaRPr lang="en-IN" sz="2400" dirty="0" smtClean="0"/>
          </a:p>
          <a:p>
            <a:pPr lvl="1"/>
            <a:endParaRPr lang="en-IN" sz="2400" dirty="0"/>
          </a:p>
          <a:p>
            <a:pPr lvl="1"/>
            <a:endParaRPr lang="en-IN" sz="2400" dirty="0" smtClean="0"/>
          </a:p>
        </p:txBody>
      </p:sp>
      <p:sp>
        <p:nvSpPr>
          <p:cNvPr id="4" name="Rectangle 3"/>
          <p:cNvSpPr/>
          <p:nvPr/>
        </p:nvSpPr>
        <p:spPr>
          <a:xfrm>
            <a:off x="457200" y="3962400"/>
            <a:ext cx="7467600" cy="2308324"/>
          </a:xfrm>
          <a:prstGeom prst="rect">
            <a:avLst/>
          </a:prstGeom>
        </p:spPr>
        <p:txBody>
          <a:bodyPr wrap="square">
            <a:spAutoFit/>
          </a:bodyPr>
          <a:lstStyle/>
          <a:p>
            <a:pPr>
              <a:buFont typeface="Wingdings" pitchFamily="2" charset="2"/>
              <a:buChar char="Ø"/>
            </a:pPr>
            <a:r>
              <a:rPr lang="en-IN" sz="2400" dirty="0" smtClean="0"/>
              <a:t>The present regulations are made in pursuance of statutory powers under SEBI Act and SCRA -</a:t>
            </a:r>
          </a:p>
          <a:p>
            <a:pPr lvl="1"/>
            <a:r>
              <a:rPr lang="en-IN" sz="2400" dirty="0" smtClean="0"/>
              <a:t>Sec 11A (2) provides SEBI power to prescribe conditions of listing</a:t>
            </a:r>
          </a:p>
          <a:p>
            <a:pPr lvl="1"/>
            <a:r>
              <a:rPr lang="en-IN" sz="2400" dirty="0" smtClean="0"/>
              <a:t>Hence, provisions of sec 15HB of SEBI Act are applicable</a:t>
            </a:r>
            <a:endParaRPr lang="en-IN"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305800" cy="6705600"/>
          </a:xfrm>
        </p:spPr>
        <p:txBody>
          <a:bodyPr>
            <a:normAutofit fontScale="77500" lnSpcReduction="20000"/>
          </a:bodyPr>
          <a:lstStyle/>
          <a:p>
            <a:pPr eaLnBrk="1" hangingPunct="1">
              <a:defRPr/>
            </a:pPr>
            <a:r>
              <a:rPr lang="en-IN" sz="4800" b="1" u="sng" dirty="0" smtClean="0">
                <a:latin typeface="Arial Rounded MT Bold" pitchFamily="34" charset="0"/>
              </a:rPr>
              <a:t>Principle 9:</a:t>
            </a:r>
          </a:p>
          <a:p>
            <a:pPr eaLnBrk="1" hangingPunct="1">
              <a:defRPr/>
            </a:pPr>
            <a:r>
              <a:rPr lang="en-IN" sz="4800" b="1" u="sng" dirty="0" smtClean="0">
                <a:latin typeface="Arial Rounded MT Bold" pitchFamily="34" charset="0"/>
              </a:rPr>
              <a:t> PROVIDE VALUE TO THEIR CUSTOMERS IN A RESPONSIBLE MANNER.</a:t>
            </a:r>
          </a:p>
          <a:p>
            <a:pPr eaLnBrk="1" hangingPunct="1">
              <a:defRPr/>
            </a:pPr>
            <a:endParaRPr lang="en-IN" sz="4800" b="1" u="sng" dirty="0" smtClean="0">
              <a:latin typeface="Arial Rounded MT Bold" pitchFamily="34" charset="0"/>
            </a:endParaRPr>
          </a:p>
          <a:p>
            <a:pPr marL="457200" indent="-457200" eaLnBrk="1" hangingPunct="1">
              <a:buFont typeface="Wingdings" pitchFamily="2" charset="2"/>
              <a:buChar char="Ø"/>
              <a:defRPr/>
            </a:pPr>
            <a:r>
              <a:rPr lang="en-IN" sz="3500" dirty="0" smtClean="0">
                <a:solidFill>
                  <a:schemeClr val="tx1"/>
                </a:solidFill>
              </a:rPr>
              <a:t>Percentage </a:t>
            </a:r>
            <a:r>
              <a:rPr lang="en-IN" sz="3500" dirty="0">
                <a:solidFill>
                  <a:schemeClr val="tx1"/>
                </a:solidFill>
              </a:rPr>
              <a:t>of customer complaints/consumer cases are </a:t>
            </a:r>
            <a:r>
              <a:rPr lang="en-IN" sz="3500" dirty="0" smtClean="0">
                <a:solidFill>
                  <a:schemeClr val="tx1"/>
                </a:solidFill>
              </a:rPr>
              <a:t>pending.</a:t>
            </a:r>
          </a:p>
          <a:p>
            <a:pPr marL="457200" indent="-457200" eaLnBrk="1" hangingPunct="1">
              <a:buFont typeface="Wingdings" pitchFamily="2" charset="2"/>
              <a:buChar char="Ø"/>
              <a:defRPr/>
            </a:pPr>
            <a:r>
              <a:rPr lang="en-IN" sz="3500" dirty="0" smtClean="0">
                <a:solidFill>
                  <a:schemeClr val="tx1"/>
                </a:solidFill>
              </a:rPr>
              <a:t>Display </a:t>
            </a:r>
            <a:r>
              <a:rPr lang="en-IN" sz="3500" dirty="0">
                <a:solidFill>
                  <a:schemeClr val="tx1"/>
                </a:solidFill>
              </a:rPr>
              <a:t>product information on the product </a:t>
            </a:r>
            <a:r>
              <a:rPr lang="en-IN" sz="3500" dirty="0" smtClean="0">
                <a:solidFill>
                  <a:schemeClr val="tx1"/>
                </a:solidFill>
              </a:rPr>
              <a:t>label.</a:t>
            </a:r>
          </a:p>
          <a:p>
            <a:pPr marL="457200" indent="-457200" eaLnBrk="1" hangingPunct="1">
              <a:buFont typeface="Wingdings" pitchFamily="2" charset="2"/>
              <a:buChar char="Ø"/>
              <a:defRPr/>
            </a:pPr>
            <a:r>
              <a:rPr lang="en-IN" sz="3500" dirty="0" smtClean="0">
                <a:solidFill>
                  <a:schemeClr val="tx1"/>
                </a:solidFill>
              </a:rPr>
              <a:t>Case </a:t>
            </a:r>
            <a:r>
              <a:rPr lang="en-IN" sz="3500" dirty="0">
                <a:solidFill>
                  <a:schemeClr val="tx1"/>
                </a:solidFill>
              </a:rPr>
              <a:t>filed </a:t>
            </a:r>
            <a:r>
              <a:rPr lang="en-IN" sz="3500" dirty="0" smtClean="0">
                <a:solidFill>
                  <a:schemeClr val="tx1"/>
                </a:solidFill>
              </a:rPr>
              <a:t>against </a:t>
            </a:r>
            <a:r>
              <a:rPr lang="en-IN" sz="3500" dirty="0">
                <a:solidFill>
                  <a:schemeClr val="tx1"/>
                </a:solidFill>
              </a:rPr>
              <a:t>the company regarding unfair trade practices, irresponsible </a:t>
            </a:r>
            <a:r>
              <a:rPr lang="en-IN" sz="3500" dirty="0" smtClean="0">
                <a:solidFill>
                  <a:schemeClr val="tx1"/>
                </a:solidFill>
              </a:rPr>
              <a:t>advertising, etc.</a:t>
            </a:r>
            <a:endParaRPr lang="en-IN" sz="3500" dirty="0">
              <a:solidFill>
                <a:schemeClr val="tx1"/>
              </a:solidFill>
            </a:endParaRPr>
          </a:p>
          <a:p>
            <a:pPr marL="457200" indent="-457200" eaLnBrk="1" hangingPunct="1">
              <a:buFont typeface="Wingdings" pitchFamily="2" charset="2"/>
              <a:buChar char="Ø"/>
              <a:defRPr/>
            </a:pPr>
            <a:r>
              <a:rPr lang="en-IN" sz="3500" dirty="0" smtClean="0">
                <a:solidFill>
                  <a:schemeClr val="tx1"/>
                </a:solidFill>
              </a:rPr>
              <a:t>Carry </a:t>
            </a:r>
            <a:r>
              <a:rPr lang="en-IN" sz="3500" dirty="0">
                <a:solidFill>
                  <a:schemeClr val="tx1"/>
                </a:solidFill>
              </a:rPr>
              <a:t>out any consumer survey/ consumer satisfaction </a:t>
            </a:r>
            <a:r>
              <a:rPr lang="en-IN" sz="3500" dirty="0" smtClean="0">
                <a:solidFill>
                  <a:schemeClr val="tx1"/>
                </a:solidFill>
              </a:rPr>
              <a:t>trends.</a:t>
            </a:r>
            <a:endParaRPr lang="en-IN" sz="3500" dirty="0">
              <a:solidFill>
                <a:schemeClr val="tx1"/>
              </a:solidFill>
            </a:endParaRPr>
          </a:p>
          <a:p>
            <a:pPr eaLnBrk="1" hangingPunct="1">
              <a:defRPr/>
            </a:pPr>
            <a:endParaRPr lang="en-IN" sz="3200" dirty="0"/>
          </a:p>
          <a:p>
            <a:pPr eaLnBrk="1" hangingPunct="1">
              <a:defRPr/>
            </a:pPr>
            <a:r>
              <a:rPr lang="en-IN" sz="3200" dirty="0" smtClean="0"/>
              <a:t> </a:t>
            </a:r>
            <a:endParaRPr lang="en-IN" sz="3200" dirty="0"/>
          </a:p>
          <a:p>
            <a:pPr eaLnBrk="1" hangingPunct="1">
              <a:defRPr/>
            </a:pPr>
            <a:r>
              <a:rPr lang="en-IN" sz="3200" dirty="0" smtClean="0"/>
              <a:t> </a:t>
            </a:r>
            <a:endParaRPr lang="en-IN" sz="3200" dirty="0"/>
          </a:p>
          <a:p>
            <a:pPr eaLnBrk="1" hangingPunct="1">
              <a:defRPr/>
            </a:pPr>
            <a:endParaRPr lang="en-IN" sz="4800" dirty="0"/>
          </a:p>
        </p:txBody>
      </p:sp>
      <p:sp>
        <p:nvSpPr>
          <p:cNvPr id="32771" name="TextBox 3"/>
          <p:cNvSpPr txBox="1">
            <a:spLocks noChangeArrowheads="1"/>
          </p:cNvSpPr>
          <p:nvPr/>
        </p:nvSpPr>
        <p:spPr bwMode="auto">
          <a:xfrm>
            <a:off x="228600" y="5638800"/>
            <a:ext cx="8001000" cy="646113"/>
          </a:xfrm>
          <a:prstGeom prst="rect">
            <a:avLst/>
          </a:prstGeom>
          <a:noFill/>
          <a:ln w="9525">
            <a:noFill/>
            <a:miter lim="800000"/>
            <a:headEnd/>
            <a:tailEnd/>
          </a:ln>
        </p:spPr>
        <p:txBody>
          <a:bodyPr>
            <a:spAutoFit/>
          </a:bodyPr>
          <a:lstStyle/>
          <a:p>
            <a:pPr>
              <a:buFont typeface="Wingdings" pitchFamily="2" charset="2"/>
              <a:buChar char="v"/>
            </a:pPr>
            <a:r>
              <a:rPr lang="en-US" sz="1800" b="1"/>
              <a:t> THE QUESTIONS STATED ABOVE ARE THE MINIMUM DISCLOSURE UNDER EACH PRICIPLES WHICH THE COMPANY SHOULD COMPLY.</a:t>
            </a:r>
            <a:endParaRPr lang="en-IN" sz="18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IN" sz="2400" b="1" dirty="0" smtClean="0">
                <a:latin typeface="Arial" pitchFamily="34" charset="0"/>
                <a:cs typeface="Arial" pitchFamily="34" charset="0"/>
              </a:rPr>
              <a:t>Implication of  LA turning into LR</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228600" y="914400"/>
            <a:ext cx="8153400" cy="5715000"/>
          </a:xfrm>
        </p:spPr>
        <p:txBody>
          <a:bodyPr/>
          <a:lstStyle/>
          <a:p>
            <a:pPr marL="0" lvl="1" indent="0" algn="just">
              <a:buFont typeface="Wingdings" pitchFamily="2" charset="2"/>
              <a:buChar char="Ø"/>
            </a:pPr>
            <a:r>
              <a:rPr lang="en-US" dirty="0" smtClean="0">
                <a:latin typeface="Arial" pitchFamily="34" charset="0"/>
                <a:cs typeface="Arial" pitchFamily="34" charset="0"/>
              </a:rPr>
              <a:t>Listing Agreement is like terms of listing</a:t>
            </a:r>
          </a:p>
          <a:p>
            <a:pPr marL="0" lvl="1" indent="0" algn="just">
              <a:buFont typeface="Wingdings" pitchFamily="2" charset="2"/>
              <a:buChar char="Ø"/>
            </a:pPr>
            <a:endParaRPr lang="en-US" dirty="0" smtClean="0">
              <a:latin typeface="Arial" pitchFamily="34" charset="0"/>
              <a:cs typeface="Arial" pitchFamily="34" charset="0"/>
            </a:endParaRPr>
          </a:p>
          <a:p>
            <a:pPr marL="0" lvl="1" indent="0" algn="just">
              <a:buFont typeface="Wingdings" pitchFamily="2" charset="2"/>
              <a:buChar char="Ø"/>
            </a:pPr>
            <a:r>
              <a:rPr lang="en-US" dirty="0" smtClean="0">
                <a:latin typeface="Arial" pitchFamily="34" charset="0"/>
                <a:cs typeface="Arial" pitchFamily="34" charset="0"/>
              </a:rPr>
              <a:t>Non-compliance attract only penalty as per SOP circular dated September 30, 2013 and exchange bye-laws.</a:t>
            </a:r>
          </a:p>
          <a:p>
            <a:pPr marL="0" lvl="1" indent="0" algn="just">
              <a:buFont typeface="Wingdings" pitchFamily="2" charset="2"/>
              <a:buChar char="Ø"/>
            </a:pPr>
            <a:endParaRPr lang="en-US" dirty="0" smtClean="0">
              <a:latin typeface="Arial" pitchFamily="34" charset="0"/>
              <a:cs typeface="Arial" pitchFamily="34" charset="0"/>
            </a:endParaRPr>
          </a:p>
          <a:p>
            <a:pPr marL="0" lvl="1" indent="0" algn="just">
              <a:buFont typeface="Wingdings" pitchFamily="2" charset="2"/>
              <a:buChar char="Ø"/>
            </a:pPr>
            <a:r>
              <a:rPr lang="en-US" dirty="0" smtClean="0">
                <a:latin typeface="Arial" pitchFamily="34" charset="0"/>
                <a:cs typeface="Arial" pitchFamily="34" charset="0"/>
              </a:rPr>
              <a:t> Listing Regulation is a subordinated legislation and therefore has statutory force. SEBI may exercise its power given in SEBI Act, 1992 such as:</a:t>
            </a:r>
          </a:p>
          <a:p>
            <a:pPr marL="400050" lvl="2" indent="0" algn="just">
              <a:buFont typeface="Wingdings" pitchFamily="2" charset="2"/>
              <a:buChar char="Ø"/>
            </a:pPr>
            <a:r>
              <a:rPr lang="en-US" sz="2000" dirty="0" smtClean="0">
                <a:latin typeface="Arial" pitchFamily="34" charset="0"/>
                <a:cs typeface="Arial" pitchFamily="34" charset="0"/>
              </a:rPr>
              <a:t>Sec. 11 B – Power to issue directions.</a:t>
            </a:r>
          </a:p>
          <a:p>
            <a:pPr marL="400050" lvl="2" indent="0" algn="just">
              <a:buFont typeface="Wingdings" pitchFamily="2" charset="2"/>
              <a:buChar char="Ø"/>
            </a:pPr>
            <a:r>
              <a:rPr lang="en-US" sz="2000" dirty="0" smtClean="0">
                <a:latin typeface="Arial" pitchFamily="34" charset="0"/>
                <a:cs typeface="Arial" pitchFamily="34" charset="0"/>
              </a:rPr>
              <a:t> Sec. 11 C – Power to Investigation.</a:t>
            </a:r>
          </a:p>
          <a:p>
            <a:pPr marL="400050" lvl="2" indent="0" algn="just">
              <a:buFont typeface="Wingdings" pitchFamily="2" charset="2"/>
              <a:buChar char="Ø"/>
            </a:pPr>
            <a:r>
              <a:rPr lang="en-US" sz="2000" dirty="0" smtClean="0">
                <a:latin typeface="Arial" pitchFamily="34" charset="0"/>
                <a:cs typeface="Arial" pitchFamily="34" charset="0"/>
              </a:rPr>
              <a:t>Sec. 11D – Power to cease and desist proceedings.</a:t>
            </a:r>
          </a:p>
          <a:p>
            <a:pPr marL="400050" lvl="2" indent="0" algn="just">
              <a:buFont typeface="Wingdings" pitchFamily="2" charset="2"/>
              <a:buChar char="Ø"/>
            </a:pPr>
            <a:r>
              <a:rPr lang="en-US" sz="2000" dirty="0" smtClean="0">
                <a:latin typeface="Arial" pitchFamily="34" charset="0"/>
                <a:cs typeface="Arial" pitchFamily="34" charset="0"/>
              </a:rPr>
              <a:t>Sec. 15A - Penalty for failure to furnish information, return, etc.</a:t>
            </a:r>
          </a:p>
          <a:p>
            <a:pPr marL="400050" lvl="2" indent="0" algn="just">
              <a:buFont typeface="Wingdings" pitchFamily="2" charset="2"/>
              <a:buChar char="Ø"/>
            </a:pPr>
            <a:r>
              <a:rPr lang="en-US" sz="2000" dirty="0" smtClean="0">
                <a:latin typeface="Arial" pitchFamily="34" charset="0"/>
                <a:cs typeface="Arial" pitchFamily="34" charset="0"/>
              </a:rPr>
              <a:t>Sec. 15C - Penalty for failure to redress investors’ grievances</a:t>
            </a:r>
          </a:p>
          <a:p>
            <a:pPr marL="400050" lvl="2" indent="0" algn="just">
              <a:buFont typeface="Wingdings" pitchFamily="2" charset="2"/>
              <a:buChar char="Ø"/>
            </a:pPr>
            <a:r>
              <a:rPr lang="en-US" sz="2000" dirty="0" smtClean="0">
                <a:latin typeface="Arial" pitchFamily="34" charset="0"/>
                <a:cs typeface="Arial" pitchFamily="34" charset="0"/>
              </a:rPr>
              <a:t> Sec. 15 HB - Penalty for contravention where no separate penalty has been provided. Sec. </a:t>
            </a:r>
          </a:p>
          <a:p>
            <a:pPr marL="400050" lvl="2" indent="0" algn="just">
              <a:buFont typeface="Wingdings" pitchFamily="2" charset="2"/>
              <a:buChar char="Ø"/>
            </a:pPr>
            <a:r>
              <a:rPr lang="en-US" sz="2000" dirty="0" smtClean="0">
                <a:latin typeface="Arial" pitchFamily="34" charset="0"/>
                <a:cs typeface="Arial" pitchFamily="34" charset="0"/>
              </a:rPr>
              <a:t>15I - </a:t>
            </a:r>
            <a:r>
              <a:rPr lang="en-IN" sz="2000" dirty="0" smtClean="0">
                <a:latin typeface="Arial" pitchFamily="34" charset="0"/>
                <a:cs typeface="Arial" pitchFamily="34" charset="0"/>
              </a:rPr>
              <a:t>Power to adjudicate.</a:t>
            </a:r>
            <a:endParaRPr lang="en-US" sz="20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077200" cy="5943600"/>
          </a:xfrm>
        </p:spPr>
        <p:txBody>
          <a:bodyPr/>
          <a:lstStyle/>
          <a:p>
            <a:pPr marL="0" lvl="1" indent="0" algn="just">
              <a:buFont typeface="Wingdings" pitchFamily="2" charset="2"/>
              <a:buChar char="Ø"/>
            </a:pPr>
            <a:r>
              <a:rPr lang="en-US" sz="2100" dirty="0" smtClean="0">
                <a:latin typeface="Arial" pitchFamily="34" charset="0"/>
                <a:cs typeface="Arial" pitchFamily="34" charset="0"/>
              </a:rPr>
              <a:t>Effectively, even not resolving  investor complaint can attract adjudication and penalty as stated above.</a:t>
            </a:r>
          </a:p>
          <a:p>
            <a:pPr marL="0" lvl="1" indent="0" algn="just">
              <a:buFont typeface="Wingdings" pitchFamily="2" charset="2"/>
              <a:buChar char="Ø"/>
            </a:pPr>
            <a:endParaRPr lang="en-US" sz="2100" dirty="0" smtClean="0">
              <a:latin typeface="Arial" pitchFamily="34" charset="0"/>
              <a:cs typeface="Arial" pitchFamily="34" charset="0"/>
            </a:endParaRPr>
          </a:p>
          <a:p>
            <a:pPr marL="0" lvl="1" indent="0" algn="just">
              <a:buFont typeface="Wingdings" pitchFamily="2" charset="2"/>
              <a:buChar char="Ø"/>
            </a:pPr>
            <a:r>
              <a:rPr lang="en-US" sz="2100" dirty="0" smtClean="0">
                <a:latin typeface="Arial" pitchFamily="34" charset="0"/>
                <a:cs typeface="Arial" pitchFamily="34" charset="0"/>
              </a:rPr>
              <a:t>Electronic filing to Stock Exchange is now mandatory and a statutory requirement.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ctr">
              <a:buNone/>
            </a:pPr>
            <a:r>
              <a:rPr lang="en-US" sz="4400" i="1" dirty="0" smtClean="0">
                <a:latin typeface="Bodoni MT" pitchFamily="18" charset="0"/>
                <a:cs typeface="Arial" pitchFamily="34" charset="0"/>
              </a:rPr>
              <a:t>Thanks  </a:t>
            </a:r>
            <a:r>
              <a:rPr lang="en-US" sz="4000" i="1" dirty="0" smtClean="0">
                <a:latin typeface="Bodoni MT" pitchFamily="18" charset="0"/>
                <a:cs typeface="Arial" pitchFamily="34" charset="0"/>
              </a:rPr>
              <a:t>  </a:t>
            </a:r>
          </a:p>
          <a:p>
            <a:pPr lvl="1" algn="ctr"/>
            <a:endParaRPr lang="en-US" sz="4000" i="1" dirty="0" smtClean="0">
              <a:latin typeface="Bodoni MT" pitchFamily="18" charset="0"/>
              <a:cs typeface="Arial" pitchFamily="34" charset="0"/>
            </a:endParaRPr>
          </a:p>
          <a:p>
            <a:pPr lvl="1" algn="ctr"/>
            <a:endParaRPr lang="en-US" sz="4000" i="1" dirty="0" smtClean="0">
              <a:latin typeface="Bodoni MT" pitchFamily="18" charset="0"/>
              <a:cs typeface="Arial" pitchFamily="34" charset="0"/>
            </a:endParaRPr>
          </a:p>
          <a:p>
            <a:pPr lvl="1" algn="ctr">
              <a:buNone/>
            </a:pPr>
            <a:r>
              <a:rPr lang="en-US" sz="4400" i="1" dirty="0" smtClean="0">
                <a:latin typeface="Bodoni MT" pitchFamily="18" charset="0"/>
                <a:cs typeface="Arial" pitchFamily="34" charset="0"/>
              </a:rPr>
              <a:t>     </a:t>
            </a:r>
            <a:r>
              <a:rPr lang="en-US" sz="4400" i="1" dirty="0" err="1" smtClean="0">
                <a:latin typeface="Bodoni MT" pitchFamily="18" charset="0"/>
                <a:cs typeface="Arial" pitchFamily="34" charset="0"/>
              </a:rPr>
              <a:t>Ragini</a:t>
            </a:r>
            <a:r>
              <a:rPr lang="en-US" sz="4400" i="1" dirty="0" smtClean="0">
                <a:latin typeface="Bodoni MT" pitchFamily="18" charset="0"/>
                <a:cs typeface="Arial" pitchFamily="34" charset="0"/>
              </a:rPr>
              <a:t> </a:t>
            </a:r>
            <a:r>
              <a:rPr lang="en-US" sz="4400" i="1" dirty="0" err="1" smtClean="0">
                <a:latin typeface="Bodoni MT" pitchFamily="18" charset="0"/>
                <a:cs typeface="Arial" pitchFamily="34" charset="0"/>
              </a:rPr>
              <a:t>Chokshi</a:t>
            </a:r>
            <a:r>
              <a:rPr lang="en-US" sz="4400" i="1" dirty="0" smtClean="0">
                <a:latin typeface="Bodoni MT" pitchFamily="18" charset="0"/>
                <a:cs typeface="Arial" pitchFamily="34" charset="0"/>
              </a:rPr>
              <a:t> &amp; </a:t>
            </a:r>
            <a:r>
              <a:rPr lang="en-US" sz="4400" i="1" dirty="0" smtClean="0">
                <a:latin typeface="Bodoni MT" pitchFamily="18" charset="0"/>
                <a:cs typeface="Arial" pitchFamily="34" charset="0"/>
              </a:rPr>
              <a:t>Co,</a:t>
            </a:r>
            <a:endParaRPr lang="en-US" sz="4400" i="1" dirty="0" smtClean="0">
              <a:latin typeface="Bodoni MT" pitchFamily="18" charset="0"/>
              <a:cs typeface="Arial" pitchFamily="34" charset="0"/>
            </a:endParaRPr>
          </a:p>
          <a:p>
            <a:pPr lvl="1">
              <a:buNone/>
            </a:pPr>
            <a:r>
              <a:rPr lang="en-US" sz="4400" i="1" dirty="0" smtClean="0">
                <a:latin typeface="Bodoni MT" pitchFamily="18" charset="0"/>
                <a:cs typeface="Arial" pitchFamily="34" charset="0"/>
              </a:rPr>
              <a:t>           Company Secretaries</a:t>
            </a:r>
            <a:r>
              <a:rPr lang="en-US" sz="4400" dirty="0" smtClean="0">
                <a:latin typeface="Arial" pitchFamily="34" charset="0"/>
                <a:cs typeface="Arial" pitchFamily="34" charset="0"/>
              </a:rPr>
              <a:t>.</a:t>
            </a:r>
            <a:endParaRPr lang="en-US" sz="4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086600" cy="830997"/>
          </a:xfrm>
          <a:prstGeom prst="rect">
            <a:avLst/>
          </a:prstGeom>
        </p:spPr>
        <p:txBody>
          <a:bodyPr wrap="square">
            <a:spAutoFit/>
          </a:bodyPr>
          <a:lstStyle/>
          <a:p>
            <a:r>
              <a:rPr lang="en-IN" sz="2400" dirty="0" smtClean="0"/>
              <a:t>Principles to be followed by listed entity having its specified securities listed</a:t>
            </a:r>
            <a:endParaRPr lang="en-US" sz="2400" dirty="0"/>
          </a:p>
        </p:txBody>
      </p:sp>
      <p:sp>
        <p:nvSpPr>
          <p:cNvPr id="3" name="Rectangle 2"/>
          <p:cNvSpPr/>
          <p:nvPr/>
        </p:nvSpPr>
        <p:spPr>
          <a:xfrm>
            <a:off x="228600" y="1524000"/>
            <a:ext cx="8153400" cy="4154984"/>
          </a:xfrm>
          <a:prstGeom prst="rect">
            <a:avLst/>
          </a:prstGeom>
        </p:spPr>
        <p:txBody>
          <a:bodyPr wrap="square">
            <a:spAutoFit/>
          </a:bodyPr>
          <a:lstStyle/>
          <a:p>
            <a:pPr>
              <a:buFont typeface="Wingdings" panose="05000000000000000000" pitchFamily="2" charset="2"/>
              <a:buChar char="Ø"/>
            </a:pPr>
            <a:r>
              <a:rPr lang="en-IN" sz="2400" dirty="0" err="1"/>
              <a:t>Reg</a:t>
            </a:r>
            <a:r>
              <a:rPr lang="en-IN" sz="2400" dirty="0"/>
              <a:t> 4 (2) pertains to specified securities </a:t>
            </a:r>
            <a:r>
              <a:rPr lang="en-IN" sz="2400" dirty="0" smtClean="0"/>
              <a:t>only</a:t>
            </a:r>
          </a:p>
          <a:p>
            <a:endParaRPr lang="en-IN" sz="2400" dirty="0"/>
          </a:p>
          <a:p>
            <a:pPr>
              <a:buFont typeface="Wingdings" panose="05000000000000000000" pitchFamily="2" charset="2"/>
              <a:buChar char="Ø"/>
            </a:pPr>
            <a:r>
              <a:rPr lang="en-IN" sz="2400" dirty="0"/>
              <a:t>Compliance with corporate governance provisions to achieve the principles of  –</a:t>
            </a:r>
          </a:p>
          <a:p>
            <a:pPr marL="411480" lvl="1" indent="0">
              <a:buNone/>
            </a:pPr>
            <a:endParaRPr lang="en-IN" sz="2400" dirty="0"/>
          </a:p>
          <a:p>
            <a:pPr lvl="1">
              <a:buFont typeface="Wingdings" pitchFamily="2" charset="2"/>
              <a:buChar char="Ø"/>
            </a:pPr>
            <a:r>
              <a:rPr lang="en-IN" sz="2400" dirty="0"/>
              <a:t>Rights of shareholders</a:t>
            </a:r>
          </a:p>
          <a:p>
            <a:pPr lvl="1">
              <a:buFont typeface="Wingdings" pitchFamily="2" charset="2"/>
              <a:buChar char="Ø"/>
            </a:pPr>
            <a:r>
              <a:rPr lang="en-IN" sz="2400" dirty="0"/>
              <a:t>Timely information</a:t>
            </a:r>
          </a:p>
          <a:p>
            <a:pPr lvl="1">
              <a:buFont typeface="Wingdings" pitchFamily="2" charset="2"/>
              <a:buChar char="Ø"/>
            </a:pPr>
            <a:r>
              <a:rPr lang="en-IN" sz="2400" dirty="0"/>
              <a:t>Equitable treatment of shareholders</a:t>
            </a:r>
          </a:p>
          <a:p>
            <a:pPr lvl="1">
              <a:buFont typeface="Wingdings" pitchFamily="2" charset="2"/>
              <a:buChar char="Ø"/>
            </a:pPr>
            <a:r>
              <a:rPr lang="en-IN" sz="2400" dirty="0"/>
              <a:t>Role of stakeholders in corporate governance</a:t>
            </a:r>
          </a:p>
          <a:p>
            <a:pPr lvl="1">
              <a:buFont typeface="Wingdings" pitchFamily="2" charset="2"/>
              <a:buChar char="Ø"/>
            </a:pPr>
            <a:r>
              <a:rPr lang="en-IN" sz="2400" dirty="0"/>
              <a:t>Disclosure and transparency</a:t>
            </a:r>
          </a:p>
          <a:p>
            <a:pPr lvl="1">
              <a:buFont typeface="Wingdings" pitchFamily="2" charset="2"/>
              <a:buChar char="Ø"/>
            </a:pPr>
            <a:r>
              <a:rPr lang="en-IN" sz="2400" dirty="0"/>
              <a:t>Responsibilities of the board of directors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28" name="Group 56"/>
          <p:cNvGraphicFramePr>
            <a:graphicFrameLocks noGrp="1"/>
          </p:cNvGraphicFramePr>
          <p:nvPr>
            <p:ph type="tbl" idx="4294967295"/>
          </p:nvPr>
        </p:nvGraphicFramePr>
        <p:xfrm>
          <a:off x="228600" y="302393"/>
          <a:ext cx="8001000" cy="6368077"/>
        </p:xfrm>
        <a:graphic>
          <a:graphicData uri="http://schemas.openxmlformats.org/drawingml/2006/table">
            <a:tbl>
              <a:tblPr/>
              <a:tblGrid>
                <a:gridCol w="2667000"/>
                <a:gridCol w="2667000"/>
                <a:gridCol w="2667000"/>
              </a:tblGrid>
              <a:tr h="1174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OLD LISTING  AGREEMENT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NEW LISTING REGULATION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CHANGES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3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3(c)</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Transfer or transmission of securities and issue certificates within 15 days from the date of such receipt of request for transfer.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40(3)</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Transfer of securities and issue certificates within 15 days from the date of such receipt of request for transfer.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rPr>
                        <a:t>Provided that the listed entity shall ensure that transmission requests are processed for securities held in dematerialized mode and physical mode within 7 days and 21 one days respectively, after receipt of the specified documents.</a:t>
                      </a:r>
                      <a:endParaRPr kumimoji="0" lang="en-US" sz="1800" b="0" i="0" u="none" strike="noStrike" cap="none" normalizeH="0" baseline="0" dirty="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Completion of transmission process has been clearly spelt out </a:t>
                      </a:r>
                      <a:r>
                        <a:rPr kumimoji="0" lang="en-US" sz="1800" b="1" i="0" u="none" strike="noStrike" cap="none" normalizeH="0" baseline="0" dirty="0" err="1" smtClean="0">
                          <a:ln>
                            <a:noFill/>
                          </a:ln>
                          <a:solidFill>
                            <a:schemeClr val="tx1"/>
                          </a:solidFill>
                          <a:effectLst/>
                          <a:latin typeface="Arial" charset="0"/>
                        </a:rPr>
                        <a:t>w.r.t</a:t>
                      </a:r>
                      <a:r>
                        <a:rPr kumimoji="0" lang="en-US" sz="1800" b="1" i="0" u="none" strike="noStrike" cap="none" normalizeH="0" baseline="0" dirty="0" smtClean="0">
                          <a:ln>
                            <a:noFill/>
                          </a:ln>
                          <a:solidFill>
                            <a:schemeClr val="tx1"/>
                          </a:solidFill>
                          <a:effectLst/>
                          <a:latin typeface="Arial" charset="0"/>
                        </a:rPr>
                        <a:t> physical as well as  securities held in </a:t>
                      </a:r>
                      <a:r>
                        <a:rPr kumimoji="0" lang="en-US" sz="1800" b="1" i="0" u="none" strike="noStrike" cap="none" normalizeH="0" baseline="0" dirty="0" err="1" smtClean="0">
                          <a:ln>
                            <a:noFill/>
                          </a:ln>
                          <a:solidFill>
                            <a:schemeClr val="tx1"/>
                          </a:solidFill>
                          <a:effectLst/>
                          <a:latin typeface="Arial" charset="0"/>
                        </a:rPr>
                        <a:t>demat</a:t>
                      </a:r>
                      <a:r>
                        <a:rPr kumimoji="0" lang="en-US" sz="1800" b="1" i="0" u="none" strike="noStrike" cap="none" normalizeH="0" baseline="0" dirty="0" smtClean="0">
                          <a:ln>
                            <a:noFill/>
                          </a:ln>
                          <a:solidFill>
                            <a:schemeClr val="tx1"/>
                          </a:solidFill>
                          <a:effectLst/>
                          <a:latin typeface="Arial" charset="0"/>
                        </a:rPr>
                        <a:t> mode.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95" name="Group 27"/>
          <p:cNvGraphicFramePr>
            <a:graphicFrameLocks noGrp="1"/>
          </p:cNvGraphicFramePr>
          <p:nvPr>
            <p:ph type="tbl" idx="4294967295"/>
          </p:nvPr>
        </p:nvGraphicFramePr>
        <p:xfrm>
          <a:off x="228600" y="304800"/>
          <a:ext cx="8229600" cy="6324600"/>
        </p:xfrm>
        <a:graphic>
          <a:graphicData uri="http://schemas.openxmlformats.org/drawingml/2006/table">
            <a:tbl>
              <a:tblPr/>
              <a:tblGrid>
                <a:gridCol w="2743200"/>
                <a:gridCol w="2743200"/>
                <a:gridCol w="2743200"/>
              </a:tblGrid>
              <a:tr h="6324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20(a)&amp;(c)</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Intimate to the SE within </a:t>
                      </a:r>
                      <a:r>
                        <a:rPr kumimoji="0" lang="en-US" sz="1600" b="0" i="1" u="none" strike="noStrike" cap="none" normalizeH="0" baseline="0" dirty="0" smtClean="0">
                          <a:ln>
                            <a:noFill/>
                          </a:ln>
                          <a:solidFill>
                            <a:schemeClr val="tx1"/>
                          </a:solidFill>
                          <a:effectLst/>
                          <a:latin typeface="Arial" charset="0"/>
                        </a:rPr>
                        <a:t>15 minutes of the closure of the BM</a:t>
                      </a:r>
                      <a:r>
                        <a:rPr kumimoji="0" lang="en-US" sz="1600" b="0" i="0" u="none" strike="noStrike" cap="none" normalizeH="0" baseline="0" dirty="0" smtClean="0">
                          <a:ln>
                            <a:noFill/>
                          </a:ln>
                          <a:solidFill>
                            <a:schemeClr val="tx1"/>
                          </a:solidFill>
                          <a:effectLst/>
                          <a:latin typeface="Arial" charset="0"/>
                        </a:rPr>
                        <a:t>: (a) all dividends and/or cash bonuses recommended or declared or the decision to pass any dividend or interest payment and date on which dividend shall be paid/dispatched;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 The decision on Buyback of Securities.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Schedule III, Part A, Para A (4)(a)&amp;(c)</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Disclose to the SE, </a:t>
                      </a:r>
                      <a:r>
                        <a:rPr kumimoji="0" lang="en-US" sz="1600" b="0" i="1" u="none" strike="noStrike" cap="none" normalizeH="0" baseline="0" dirty="0" smtClean="0">
                          <a:ln>
                            <a:noFill/>
                          </a:ln>
                          <a:solidFill>
                            <a:schemeClr val="tx1"/>
                          </a:solidFill>
                          <a:effectLst/>
                          <a:latin typeface="Arial" charset="0"/>
                        </a:rPr>
                        <a:t>within 30 minutes of the closure of the BM</a:t>
                      </a:r>
                      <a:r>
                        <a:rPr kumimoji="0" lang="en-US" sz="16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 dividends and/or cash bonuses recommended or declared or the decision to pass any dividend and the date on which dividend shall be paid/dispatched;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 the decision on buyback of securities.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Timeline increased to 30 minutes from existing 15 minutes for disclosing the decision taken at B.M.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2" name="Group 20"/>
          <p:cNvGraphicFramePr>
            <a:graphicFrameLocks noGrp="1"/>
          </p:cNvGraphicFramePr>
          <p:nvPr>
            <p:ph idx="4294967295"/>
          </p:nvPr>
        </p:nvGraphicFramePr>
        <p:xfrm>
          <a:off x="228600" y="381000"/>
          <a:ext cx="8229600" cy="5851525"/>
        </p:xfrm>
        <a:graphic>
          <a:graphicData uri="http://schemas.openxmlformats.org/drawingml/2006/table">
            <a:tbl>
              <a:tblPr/>
              <a:tblGrid>
                <a:gridCol w="2743200"/>
                <a:gridCol w="2743200"/>
                <a:gridCol w="2743200"/>
              </a:tblGrid>
              <a:tr h="5851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22(a)to(c)</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a:t>
                      </a:r>
                      <a:r>
                        <a:rPr kumimoji="0" lang="en-US" sz="1400" b="0" i="0" u="none" strike="noStrike" cap="none" normalizeH="0" baseline="0" dirty="0" smtClean="0">
                          <a:ln>
                            <a:noFill/>
                          </a:ln>
                          <a:solidFill>
                            <a:schemeClr val="tx1"/>
                          </a:solidFill>
                          <a:effectLst/>
                          <a:latin typeface="Arial" charset="0"/>
                        </a:rPr>
                        <a:t>Intimate to the SE within 15 minutes of the closure of the BM: (a) short particulars of any increase of capital whether by issue of bonus shares through capitalization, or by way of right shares to be offered to the shareholders or debenture holders, or in any other way;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(b) short particulars of the reissue of forfeited shares or securities, or the issue of shares or securities held in reserve for future issue or the creation in any form or manner of new shares or securities or any other rights, privileges or benefits to subscribe 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 short particulars of any other alterations of capital, including calls.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Schedule III, Part A, Para A (4)(e)to(g)</a:t>
                      </a:r>
                      <a:r>
                        <a:rPr kumimoji="0" lang="en-US" sz="2800" b="0" i="0" u="none" strike="noStrike" cap="none" normalizeH="0" baseline="0" dirty="0" smtClean="0">
                          <a:ln>
                            <a:noFill/>
                          </a:ln>
                          <a:solidFill>
                            <a:schemeClr val="tx1"/>
                          </a:solidFill>
                          <a:effectLst/>
                          <a:latin typeface="Arial" charset="0"/>
                        </a:rPr>
                        <a:t> </a:t>
                      </a: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Disclose to the SE, within 30 minutes of the closure of the BM: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(e) increase in capital by issue of bonus shares through capitalization including the date on which such bonus shares shall be credited/ dispatched;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(f) reissue of forfeited shares or securities, or the issue of shares or securities held in reserve for future issue or the creation in any form or manner of new shares or securities or any other rights, privileges or benefits to subscribe 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(g) short particulars of any other alterations of capital, including calls.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Disclosure to be given within 30 minutes of the BM.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46" name="Group 30"/>
          <p:cNvGraphicFramePr>
            <a:graphicFrameLocks noGrp="1"/>
          </p:cNvGraphicFramePr>
          <p:nvPr>
            <p:ph idx="4294967295"/>
          </p:nvPr>
        </p:nvGraphicFramePr>
        <p:xfrm>
          <a:off x="228600" y="381000"/>
          <a:ext cx="8229600" cy="6046821"/>
        </p:xfrm>
        <a:graphic>
          <a:graphicData uri="http://schemas.openxmlformats.org/drawingml/2006/table">
            <a:tbl>
              <a:tblPr/>
              <a:tblGrid>
                <a:gridCol w="2743200"/>
                <a:gridCol w="2743200"/>
                <a:gridCol w="2743200"/>
              </a:tblGrid>
              <a:tr h="29256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30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Promptly notify the 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 of any change in the Company’s directorate by death, resignation, removal or otherwise;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(b) of any change of Managing Director, Managing Agents or Secretaries and Treasures;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 of any change of Auditors appointed to audit the books and accounts of the Company.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Schedule III, Part A, Para A (7)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Disclose to the SE change in directors, key managerial personnel (Managing Director, Chief Executive Officer, Chief Financial Officer , Company Secretary etc.), Auditor and Compliance Officer within 24  hours.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Time limit of 24 hrs to inform S.E on any change in </a:t>
                      </a:r>
                      <a:r>
                        <a:rPr kumimoji="0" lang="en-US" sz="1800" b="1" i="0" u="none" strike="noStrike" cap="none" normalizeH="0" baseline="0" dirty="0" err="1" smtClean="0">
                          <a:ln>
                            <a:noFill/>
                          </a:ln>
                          <a:solidFill>
                            <a:schemeClr val="tx1"/>
                          </a:solidFill>
                          <a:effectLst/>
                          <a:latin typeface="Arial" charset="0"/>
                        </a:rPr>
                        <a:t>KMPs,Auditors</a:t>
                      </a:r>
                      <a:r>
                        <a:rPr kumimoji="0" lang="en-US" sz="1800" b="1" i="0" u="none" strike="noStrike" cap="none" normalizeH="0" baseline="0" dirty="0" smtClean="0">
                          <a:ln>
                            <a:noFill/>
                          </a:ln>
                          <a:solidFill>
                            <a:schemeClr val="tx1"/>
                          </a:solidFill>
                          <a:effectLst/>
                          <a:latin typeface="Arial" charset="0"/>
                        </a:rPr>
                        <a:t> &amp; Compliance Officer. </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11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31(a)</a:t>
                      </a:r>
                      <a:r>
                        <a:rPr kumimoji="0" lang="en-US" sz="28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Forward to the SE promptly and without application six copies of the Statutory and Directors’ Annual Reports along with Form A or Form B, as applicable, Balance Sheets and Profit and Loss Accounts and of all periodical and special reports as soon as they are issued and one copy each to all the recognised stock exchanges in India.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34(1)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Submit the annual report to the SE</a:t>
                      </a:r>
                      <a:r>
                        <a:rPr kumimoji="0" lang="en-US" sz="1400" b="0" i="1" u="none" strike="noStrike" cap="none" normalizeH="0" baseline="0" dirty="0" smtClean="0">
                          <a:ln>
                            <a:noFill/>
                          </a:ln>
                          <a:solidFill>
                            <a:schemeClr val="tx1"/>
                          </a:solidFill>
                          <a:effectLst/>
                          <a:latin typeface="Arial" charset="0"/>
                        </a:rPr>
                        <a:t> within 21 working days</a:t>
                      </a:r>
                      <a:r>
                        <a:rPr kumimoji="0" lang="en-US" sz="1400" b="0" i="0" u="none" strike="noStrike" cap="none" normalizeH="0" baseline="0" dirty="0" smtClean="0">
                          <a:ln>
                            <a:noFill/>
                          </a:ln>
                          <a:solidFill>
                            <a:schemeClr val="tx1"/>
                          </a:solidFill>
                          <a:effectLst/>
                          <a:latin typeface="Arial" charset="0"/>
                        </a:rPr>
                        <a:t> of it being approved and adopted in the AGM as per the provisions of the Companies Act, 2013.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Prior dispatch of 6 copies of Annual Report  of AGM done away with ,now 6 copies needs to be sent  only after approval and adoption in AGM </a:t>
                      </a:r>
                      <a:r>
                        <a:rPr kumimoji="0" lang="en-US" sz="1400" b="1" i="0" u="none" strike="noStrike" cap="none" normalizeH="0" baseline="0" dirty="0" err="1" smtClean="0">
                          <a:ln>
                            <a:noFill/>
                          </a:ln>
                          <a:solidFill>
                            <a:schemeClr val="tx1"/>
                          </a:solidFill>
                          <a:effectLst/>
                          <a:latin typeface="Arial" charset="0"/>
                        </a:rPr>
                        <a:t>i.e</a:t>
                      </a:r>
                      <a:r>
                        <a:rPr kumimoji="0" lang="en-US" sz="1400" b="1" i="0" u="none" strike="noStrike" cap="none" normalizeH="0" baseline="0" dirty="0" smtClean="0">
                          <a:ln>
                            <a:noFill/>
                          </a:ln>
                          <a:solidFill>
                            <a:schemeClr val="tx1"/>
                          </a:solidFill>
                          <a:effectLst/>
                          <a:latin typeface="Arial" charset="0"/>
                        </a:rPr>
                        <a:t> within 21 days of conclusion of AGM.</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9" name="Group 29"/>
          <p:cNvGraphicFramePr>
            <a:graphicFrameLocks noGrp="1"/>
          </p:cNvGraphicFramePr>
          <p:nvPr>
            <p:ph idx="4294967295"/>
          </p:nvPr>
        </p:nvGraphicFramePr>
        <p:xfrm>
          <a:off x="228600" y="304800"/>
          <a:ext cx="8229600" cy="2163763"/>
        </p:xfrm>
        <a:graphic>
          <a:graphicData uri="http://schemas.openxmlformats.org/drawingml/2006/table">
            <a:tbl>
              <a:tblPr/>
              <a:tblGrid>
                <a:gridCol w="2743200"/>
                <a:gridCol w="2743200"/>
                <a:gridCol w="2743200"/>
              </a:tblGrid>
              <a:tr h="2163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31(d)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Forward to the SE promptly and without application copy of the proceedings at all Annual and Extraordinary General Meetings of the Company.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Schedule III, Part A, Para A (13)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Disclose to the SE Proceedings of Annual and extraordinary general meetings within 24 hours.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Arial" charset="0"/>
                          <a:ea typeface="+mn-ea"/>
                          <a:cs typeface="+mn-cs"/>
                        </a:rPr>
                        <a:t>Proceedings of AGM &amp; EGM to be informed to SE within 24hours  of conclusion.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Table 3"/>
          <p:cNvGraphicFramePr>
            <a:graphicFrameLocks noGrp="1"/>
          </p:cNvGraphicFramePr>
          <p:nvPr/>
        </p:nvGraphicFramePr>
        <p:xfrm>
          <a:off x="228600" y="2514600"/>
          <a:ext cx="8229600" cy="3124200"/>
        </p:xfrm>
        <a:graphic>
          <a:graphicData uri="http://schemas.openxmlformats.org/drawingml/2006/table">
            <a:tbl>
              <a:tblPr/>
              <a:tblGrid>
                <a:gridCol w="2743200"/>
                <a:gridCol w="2743200"/>
                <a:gridCol w="2743200"/>
              </a:tblGrid>
              <a:tr h="3124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41(I)(f)</a:t>
                      </a:r>
                      <a:r>
                        <a:rPr kumimoji="0" lang="en-US" sz="2800" b="0" i="0" u="none" strike="noStrike" cap="none" normalizeH="0" baseline="0" dirty="0" smtClean="0">
                          <a:ln>
                            <a:noFill/>
                          </a:ln>
                          <a:solidFill>
                            <a:schemeClr val="tx1"/>
                          </a:solidFill>
                          <a:effectLst/>
                          <a:latin typeface="Arial" charset="0"/>
                        </a:rPr>
                        <a:t> </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The financial results shall be submitted to the SE within 15 minutes of conclusion of the meeting of the Board in which they were approved. </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Schedule III, Part A, Para A (4)(h)</a:t>
                      </a:r>
                      <a:r>
                        <a:rPr kumimoji="0" lang="en-US" sz="2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ea typeface="+mn-ea"/>
                          <a:cs typeface="+mn-cs"/>
                        </a:rPr>
                        <a:t>Disclose to the SE, within 30 minutes of the closure of BM, held to consider the financial results.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Disclosure to be given within 30 minutes of the BM. As against 15 minutes prevalent in erstwhile AGM.</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1139</TotalTime>
  <Words>3982</Words>
  <Application>Microsoft Office PowerPoint</Application>
  <PresentationFormat>On-screen Show (4:3)</PresentationFormat>
  <Paragraphs>413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 SEBI (Listing Obligations &amp; Disclosure Requirements ) Regulations, 2015  </vt:lpstr>
      <vt:lpstr>Slide 2</vt:lpstr>
      <vt:lpstr>Slide 3</vt:lpstr>
      <vt:lpstr>Slide 4</vt:lpstr>
      <vt:lpstr>Slide 5</vt:lpstr>
      <vt:lpstr>Slide 6</vt:lpstr>
      <vt:lpstr>Slide 7</vt:lpstr>
      <vt:lpstr>Slide 8</vt:lpstr>
      <vt:lpstr>Slide 9</vt:lpstr>
      <vt:lpstr>Slide 10</vt:lpstr>
      <vt:lpstr>Slide 11</vt:lpstr>
      <vt:lpstr> Important New Features of the Regulation</vt:lpstr>
      <vt:lpstr>Slide 13</vt:lpstr>
      <vt:lpstr>Slide 14</vt:lpstr>
      <vt:lpstr>Slide 15</vt:lpstr>
      <vt:lpstr>Slide 16</vt:lpstr>
      <vt:lpstr>BUSINESS RESPONSIBILITY INFORMATION</vt:lpstr>
      <vt:lpstr>Slide 18</vt:lpstr>
      <vt:lpstr>Total number of locations where business activity is undertaken by the Company  (a) Number of International Locations (Provide details of major 5)  (b) Number of National Locations  </vt:lpstr>
      <vt:lpstr>Slide 20</vt:lpstr>
      <vt:lpstr>Slide 21</vt:lpstr>
      <vt:lpstr>BUSINESS RESPONSIBILITY INFORMATION A.  DETAILS OF COM PLIANCE </vt:lpstr>
      <vt:lpstr>Slide 23</vt:lpstr>
      <vt:lpstr>Slide 24</vt:lpstr>
      <vt:lpstr>Slide 25</vt:lpstr>
      <vt:lpstr>Slide 26</vt:lpstr>
      <vt:lpstr>Slide 27</vt:lpstr>
      <vt:lpstr>Slide 28</vt:lpstr>
      <vt:lpstr>Slide 29</vt:lpstr>
      <vt:lpstr>Slide 30</vt:lpstr>
      <vt:lpstr>Implication of  LA turning into LR</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LISTING AGREEMENT</dc:title>
  <dc:creator>Admin</dc:creator>
  <cp:lastModifiedBy>woner</cp:lastModifiedBy>
  <cp:revision>87</cp:revision>
  <dcterms:created xsi:type="dcterms:W3CDTF">2016-02-01T11:53:08Z</dcterms:created>
  <dcterms:modified xsi:type="dcterms:W3CDTF">2016-02-11T06:16:21Z</dcterms:modified>
</cp:coreProperties>
</file>